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72" r:id="rId5"/>
    <p:sldId id="289" r:id="rId6"/>
    <p:sldId id="271" r:id="rId7"/>
    <p:sldId id="287" r:id="rId8"/>
    <p:sldId id="260" r:id="rId9"/>
    <p:sldId id="261" r:id="rId10"/>
    <p:sldId id="263" r:id="rId11"/>
    <p:sldId id="295" r:id="rId12"/>
    <p:sldId id="264" r:id="rId13"/>
    <p:sldId id="265" r:id="rId14"/>
    <p:sldId id="266" r:id="rId15"/>
    <p:sldId id="290" r:id="rId16"/>
    <p:sldId id="267" r:id="rId17"/>
    <p:sldId id="291" r:id="rId18"/>
    <p:sldId id="292" r:id="rId19"/>
    <p:sldId id="268" r:id="rId20"/>
    <p:sldId id="288" r:id="rId21"/>
    <p:sldId id="293" r:id="rId22"/>
    <p:sldId id="269" r:id="rId23"/>
    <p:sldId id="270" r:id="rId24"/>
    <p:sldId id="294" r:id="rId25"/>
    <p:sldId id="26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E1891AC-52DC-4F32-9E15-AB12CCE62C84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CE4351E-62D2-4A7B-911A-4B4E7FF64FF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71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en-GB"/>
              <a:t>Put on paper for later reference</a:t>
            </a:r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8405CC5-0725-4A6C-8278-6AAE54E65BD8}" type="slidenum">
              <a:t>7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8D2C709-100A-4221-9163-7F85E1A6F60A}" type="slidenum">
              <a:t>21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2417783" y="802294"/>
            <a:ext cx="8637074" cy="2541428"/>
          </a:xfrm>
        </p:spPr>
        <p:txBody>
          <a:bodyPr bIns="0" anchor="b"/>
          <a:lstStyle>
            <a:lvl1pPr>
              <a:defRPr sz="66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2417783" y="3531202"/>
            <a:ext cx="8637074" cy="977621"/>
          </a:xfrm>
        </p:spPr>
        <p:txBody>
          <a:bodyPr tIns="91440" bIns="91440"/>
          <a:lstStyle>
            <a:lvl1pPr marL="0" indent="0">
              <a:buNone/>
              <a:defRPr sz="1800" cap="all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7D7ADA2-4D18-42B9-98D4-42717FD206D2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2416503" y="329302"/>
            <a:ext cx="4973915" cy="309204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1437665" y="798975"/>
            <a:ext cx="811017" cy="503578"/>
          </a:xfrm>
        </p:spPr>
        <p:txBody>
          <a:bodyPr/>
          <a:lstStyle>
            <a:lvl1pPr>
              <a:defRPr/>
            </a:lvl1pPr>
          </a:lstStyle>
          <a:p>
            <a:pPr lvl="0"/>
            <a:fld id="{A366F915-F8F6-4356-B822-5E0F1CA093CB}" type="slidenum">
              <a:t>‹#›</a:t>
            </a:fld>
            <a:endParaRPr lang="en-GB"/>
          </a:p>
        </p:txBody>
      </p:sp>
      <p:cxnSp>
        <p:nvCxnSpPr>
          <p:cNvPr id="7" name="Straight Connector 14"/>
          <p:cNvCxnSpPr/>
          <p:nvPr/>
        </p:nvCxnSpPr>
        <p:spPr>
          <a:xfrm>
            <a:off x="2417783" y="3528541"/>
            <a:ext cx="8637066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384801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D2A65F-63A1-48B3-93A0-F049165DE813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9862E9-42C6-46B7-BFA1-648BB1F86432}" type="slidenum">
              <a:t>‹#›</a:t>
            </a:fld>
            <a:endParaRPr lang="en-GB"/>
          </a:p>
        </p:txBody>
      </p:sp>
      <p:cxnSp>
        <p:nvCxnSpPr>
          <p:cNvPr id="7" name="Straight Connector 25"/>
          <p:cNvCxnSpPr/>
          <p:nvPr/>
        </p:nvCxnSpPr>
        <p:spPr>
          <a:xfrm>
            <a:off x="1453896" y="1847088"/>
            <a:ext cx="9607518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2263433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9439113" y="798975"/>
            <a:ext cx="1615744" cy="465989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1444669" y="798975"/>
            <a:ext cx="7828827" cy="4659892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AF85D0-FC9A-4841-9A13-D772802D7E25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3E4A76-6595-42A6-BF00-28C2F631E36D}" type="slidenum">
              <a:t>‹#›</a:t>
            </a:fld>
            <a:endParaRPr lang="en-GB"/>
          </a:p>
        </p:txBody>
      </p:sp>
      <p:cxnSp>
        <p:nvCxnSpPr>
          <p:cNvPr id="7" name="Straight Connector 14"/>
          <p:cNvCxnSpPr/>
          <p:nvPr/>
        </p:nvCxnSpPr>
        <p:spPr>
          <a:xfrm>
            <a:off x="9439113" y="798975"/>
            <a:ext cx="0" cy="4659883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1325069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657C12-8B48-4BE3-A9A5-F7C557D1AFBA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17814C-65EA-4B84-A177-A8367A211E96}" type="slidenum">
              <a:t>‹#›</a:t>
            </a:fld>
            <a:endParaRPr lang="en-GB"/>
          </a:p>
        </p:txBody>
      </p:sp>
      <p:cxnSp>
        <p:nvCxnSpPr>
          <p:cNvPr id="7" name="Straight Connector 32"/>
          <p:cNvCxnSpPr/>
          <p:nvPr/>
        </p:nvCxnSpPr>
        <p:spPr>
          <a:xfrm>
            <a:off x="1453896" y="1847088"/>
            <a:ext cx="9607518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2411624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54243" y="1756132"/>
            <a:ext cx="8643155" cy="1887952"/>
          </a:xfrm>
        </p:spPr>
        <p:txBody>
          <a:bodyPr anchor="b"/>
          <a:lstStyle>
            <a:lvl1pPr>
              <a:defRPr sz="36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454243" y="3806199"/>
            <a:ext cx="8630445" cy="1012926"/>
          </a:xfrm>
        </p:spPr>
        <p:txBody>
          <a:bodyPr tIns="91440"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5DDA51-051A-464F-8447-779AF703ADF2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75EA04-D765-4818-B818-D41634576C54}" type="slidenum">
              <a:t>‹#›</a:t>
            </a:fld>
            <a:endParaRPr lang="en-GB"/>
          </a:p>
        </p:txBody>
      </p:sp>
      <p:cxnSp>
        <p:nvCxnSpPr>
          <p:cNvPr id="7" name="Straight Connector 14"/>
          <p:cNvCxnSpPr/>
          <p:nvPr/>
        </p:nvCxnSpPr>
        <p:spPr>
          <a:xfrm>
            <a:off x="1454243" y="3804982"/>
            <a:ext cx="8630445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2286774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49214" y="804891"/>
            <a:ext cx="9605634" cy="105930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447330" y="2010875"/>
            <a:ext cx="4645152" cy="344859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413775" y="2017340"/>
            <a:ext cx="4645152" cy="344151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657260-F7E2-4845-A736-58BA9D826591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89C3B28-097B-44B6-8085-AF0F00846619}" type="slidenum">
              <a:t>‹#›</a:t>
            </a:fld>
            <a:endParaRPr lang="en-GB"/>
          </a:p>
        </p:txBody>
      </p:sp>
      <p:cxnSp>
        <p:nvCxnSpPr>
          <p:cNvPr id="8" name="Straight Connector 34"/>
          <p:cNvCxnSpPr/>
          <p:nvPr/>
        </p:nvCxnSpPr>
        <p:spPr>
          <a:xfrm>
            <a:off x="1453896" y="1847088"/>
            <a:ext cx="9607518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3438513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47193" y="804159"/>
            <a:ext cx="9607664" cy="105631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447193" y="2019552"/>
            <a:ext cx="4645152" cy="801947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200" cap="all">
                <a:solidFill>
                  <a:srgbClr val="B71E4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1447193" y="2824270"/>
            <a:ext cx="4645152" cy="264445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412358" y="2023000"/>
            <a:ext cx="4645152" cy="802239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200" cap="all">
                <a:solidFill>
                  <a:srgbClr val="B71E4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412358" y="2821490"/>
            <a:ext cx="4645152" cy="263736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161489-0604-4ED6-B468-6A0C4B53F7F9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4EBC01-8FDE-4F41-B32D-334C9A2D27A6}" type="slidenum">
              <a:t>‹#›</a:t>
            </a:fld>
            <a:endParaRPr lang="en-GB"/>
          </a:p>
        </p:txBody>
      </p:sp>
      <p:cxnSp>
        <p:nvCxnSpPr>
          <p:cNvPr id="10" name="Straight Connector 28"/>
          <p:cNvCxnSpPr/>
          <p:nvPr/>
        </p:nvCxnSpPr>
        <p:spPr>
          <a:xfrm>
            <a:off x="1453896" y="1847088"/>
            <a:ext cx="9607518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1685470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4509E5-91B2-44A9-A8EE-D8A32F8EDA31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E8382A-4967-4CEC-9CCE-B90313C09C64}" type="slidenum">
              <a:t>‹#›</a:t>
            </a:fld>
            <a:endParaRPr lang="en-GB"/>
          </a:p>
        </p:txBody>
      </p:sp>
      <p:cxnSp>
        <p:nvCxnSpPr>
          <p:cNvPr id="6" name="Straight Connector 24"/>
          <p:cNvCxnSpPr/>
          <p:nvPr/>
        </p:nvCxnSpPr>
        <p:spPr>
          <a:xfrm>
            <a:off x="1453896" y="1847088"/>
            <a:ext cx="9607518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2413112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ABF211-2BBD-4F12-94E6-D2D7A60AD44F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08A35C-D193-4B75-A7C6-5FA1A9E7D16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579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444669" y="798975"/>
            <a:ext cx="3273094" cy="2247119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043711" y="798975"/>
            <a:ext cx="6012472" cy="4658822"/>
          </a:xfrm>
        </p:spPr>
        <p:txBody>
          <a:bodyPr anchor="ctr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1444669" y="3205493"/>
            <a:ext cx="3275015" cy="224818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DCB4C8-ABD4-4D39-9F78-60110853ACE0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DF8267-9207-498B-AAA0-11F6891077A2}" type="slidenum">
              <a:t>‹#›</a:t>
            </a:fld>
            <a:endParaRPr lang="en-GB"/>
          </a:p>
        </p:txBody>
      </p:sp>
      <p:cxnSp>
        <p:nvCxnSpPr>
          <p:cNvPr id="8" name="Straight Connector 16"/>
          <p:cNvCxnSpPr/>
          <p:nvPr/>
        </p:nvCxnSpPr>
        <p:spPr>
          <a:xfrm>
            <a:off x="1448281" y="3205493"/>
            <a:ext cx="3269492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786008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7477387" y="482172"/>
            <a:ext cx="4074529" cy="5149105"/>
            <a:chOff x="7477387" y="482172"/>
            <a:chExt cx="4074529" cy="5149105"/>
          </a:xfrm>
        </p:grpSpPr>
        <p:sp>
          <p:nvSpPr>
            <p:cNvPr id="3" name="Rectangle 17"/>
            <p:cNvSpPr/>
            <p:nvPr/>
          </p:nvSpPr>
          <p:spPr>
            <a:xfrm>
              <a:off x="7477387" y="482172"/>
              <a:ext cx="4074529" cy="514910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/>
            </a:gradFill>
            <a:ln cap="flat">
              <a:noFill/>
              <a:prstDash val="solid"/>
            </a:ln>
            <a:effectLst>
              <a:outerShdw dist="228601" dir="4740049" algn="tl">
                <a:srgbClr val="000000">
                  <a:alpha val="34000"/>
                </a:srgbClr>
              </a:outerShdw>
            </a:effectLst>
          </p:spPr>
          <p:txBody>
            <a:bodyPr lIns="0" tIns="0" rIns="0" bIns="0"/>
            <a:lstStyle/>
            <a:p>
              <a:endParaRPr lang="en-GB"/>
            </a:p>
          </p:txBody>
        </p:sp>
        <p:sp>
          <p:nvSpPr>
            <p:cNvPr id="4" name="Rectangle 18"/>
            <p:cNvSpPr/>
            <p:nvPr/>
          </p:nvSpPr>
          <p:spPr>
            <a:xfrm>
              <a:off x="7790450" y="812508"/>
              <a:ext cx="3450287" cy="4466450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/>
            </a:gradFill>
            <a:ln w="50804" cap="flat">
              <a:solidFill>
                <a:srgbClr val="191919"/>
              </a:solidFill>
              <a:prstDash val="solid"/>
              <a:miter/>
            </a:ln>
          </p:spPr>
          <p:txBody>
            <a:bodyPr lIns="0" tIns="0" rIns="0" bIns="0"/>
            <a:lstStyle/>
            <a:p>
              <a:endParaRPr lang="en-GB"/>
            </a:p>
          </p:txBody>
        </p:sp>
      </p:grp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1451207" y="1129512"/>
            <a:ext cx="5532330" cy="1830583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Picture Placeholder 2"/>
          <p:cNvSpPr txBox="1">
            <a:spLocks noGrp="1"/>
          </p:cNvSpPr>
          <p:nvPr>
            <p:ph type="pic" idx="1"/>
          </p:nvPr>
        </p:nvSpPr>
        <p:spPr>
          <a:xfrm>
            <a:off x="8124389" y="1122544"/>
            <a:ext cx="2791169" cy="3866330"/>
          </a:xfrm>
          <a:solidFill>
            <a:srgbClr val="D9D9D9"/>
          </a:solidFill>
        </p:spPr>
        <p:txBody>
          <a:bodyPr anchorCtr="1"/>
          <a:lstStyle>
            <a:lvl1pPr marL="0" indent="0" algn="ctr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7" name="Text Placeholder 3"/>
          <p:cNvSpPr txBox="1">
            <a:spLocks noGrp="1"/>
          </p:cNvSpPr>
          <p:nvPr>
            <p:ph type="body" idx="2"/>
          </p:nvPr>
        </p:nvSpPr>
        <p:spPr>
          <a:xfrm>
            <a:off x="1450329" y="3145993"/>
            <a:ext cx="5524402" cy="200374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 txBox="1">
            <a:spLocks noGrp="1"/>
          </p:cNvSpPr>
          <p:nvPr>
            <p:ph type="dt" sz="half" idx="7"/>
          </p:nvPr>
        </p:nvSpPr>
        <p:spPr>
          <a:xfrm>
            <a:off x="1447385" y="5469858"/>
            <a:ext cx="5527346" cy="320122"/>
          </a:xfrm>
        </p:spPr>
        <p:txBody>
          <a:bodyPr/>
          <a:lstStyle>
            <a:lvl1pPr algn="l">
              <a:defRPr/>
            </a:lvl1pPr>
          </a:lstStyle>
          <a:p>
            <a:pPr lvl="0"/>
            <a:fld id="{5ABEDE1C-778D-4B78-AD64-78D6BC021504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9" name="Footer Placeholder 5"/>
          <p:cNvSpPr txBox="1">
            <a:spLocks noGrp="1"/>
          </p:cNvSpPr>
          <p:nvPr>
            <p:ph type="ftr" sz="quarter" idx="9"/>
          </p:nvPr>
        </p:nvSpPr>
        <p:spPr>
          <a:xfrm>
            <a:off x="1447385" y="318640"/>
            <a:ext cx="5541007" cy="320926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10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36BEE8-48F1-4C86-A412-C0BC39BEDE4E}" type="slidenum">
              <a:t>‹#›</a:t>
            </a:fld>
            <a:endParaRPr lang="en-GB"/>
          </a:p>
        </p:txBody>
      </p:sp>
      <p:cxnSp>
        <p:nvCxnSpPr>
          <p:cNvPr id="11" name="Straight Connector 30"/>
          <p:cNvCxnSpPr/>
          <p:nvPr/>
        </p:nvCxnSpPr>
        <p:spPr>
          <a:xfrm>
            <a:off x="1447385" y="3143606"/>
            <a:ext cx="5527347" cy="0"/>
          </a:xfrm>
          <a:prstGeom prst="straightConnector1">
            <a:avLst/>
          </a:prstGeom>
          <a:noFill/>
          <a:ln w="31747" cap="flat">
            <a:solidFill>
              <a:srgbClr val="B71E42"/>
            </a:solidFill>
            <a:prstDash val="solid"/>
          </a:ln>
        </p:spPr>
      </p:cxnSp>
    </p:spTree>
    <p:extLst>
      <p:ext uri="{BB962C8B-B14F-4D97-AF65-F5344CB8AC3E}">
        <p14:creationId xmlns:p14="http://schemas.microsoft.com/office/powerpoint/2010/main" val="2818532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CEAE7"/>
            </a:gs>
            <a:gs pos="100000">
              <a:srgbClr val="CAC6C1"/>
            </a:gs>
          </a:gsLst>
          <a:path path="circle">
            <a:fillToRect l="43000" r="57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0" y="2019479"/>
            <a:ext cx="12191996" cy="4105939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rgbClr val="DFDBD5"/>
              </a:gs>
            </a:gsLst>
            <a:lin ang="5400000"/>
          </a:gradFill>
          <a:ln cap="flat">
            <a:noFill/>
            <a:prstDash val="solid"/>
          </a:ln>
        </p:spPr>
        <p:txBody>
          <a:bodyPr lIns="0" tIns="0" rIns="0" bIns="0"/>
          <a:lstStyle/>
          <a:p>
            <a:endParaRPr lang="en-GB"/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 t="1538" b="-1538"/>
          <a:stretch>
            <a:fillRect/>
          </a:stretch>
        </p:blipFill>
        <p:spPr>
          <a:xfrm>
            <a:off x="0" y="6126480"/>
            <a:ext cx="12191996" cy="74295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itle Placeholder 1"/>
          <p:cNvSpPr txBox="1">
            <a:spLocks noGrp="1"/>
          </p:cNvSpPr>
          <p:nvPr>
            <p:ph type="title"/>
          </p:nvPr>
        </p:nvSpPr>
        <p:spPr>
          <a:xfrm>
            <a:off x="1451582" y="804516"/>
            <a:ext cx="9603275" cy="10492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 txBox="1">
            <a:spLocks noGrp="1"/>
          </p:cNvSpPr>
          <p:nvPr>
            <p:ph type="body" idx="1"/>
          </p:nvPr>
        </p:nvSpPr>
        <p:spPr>
          <a:xfrm>
            <a:off x="1451582" y="2015730"/>
            <a:ext cx="9603275" cy="345061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7554141" y="330372"/>
            <a:ext cx="3500716" cy="3092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000" b="0" i="0" u="none" strike="noStrike" kern="1200" cap="none" spc="0" baseline="0">
                <a:solidFill>
                  <a:srgbClr val="898989"/>
                </a:solidFill>
                <a:uFillTx/>
                <a:latin typeface="Gill Sans MT"/>
              </a:defRPr>
            </a:lvl1pPr>
          </a:lstStyle>
          <a:p>
            <a:pPr lvl="0"/>
            <a:fld id="{C1B50715-D2A6-4C66-B953-6EC47E0472C5}" type="datetime1">
              <a:rPr lang="en-GB"/>
              <a:pPr lvl="0"/>
              <a:t>14/09/2022</a:t>
            </a:fld>
            <a:endParaRPr lang="en-GB"/>
          </a:p>
        </p:txBody>
      </p:sp>
      <p:sp>
        <p:nvSpPr>
          <p:cNvPr id="7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451582" y="329302"/>
            <a:ext cx="5938835" cy="3092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000" b="0" i="0" u="none" strike="noStrike" kern="1200" cap="none" spc="0" baseline="0">
                <a:solidFill>
                  <a:srgbClr val="898989"/>
                </a:solidFill>
                <a:uFillTx/>
                <a:latin typeface="Gill Sans MT"/>
              </a:defRPr>
            </a:lvl1pPr>
          </a:lstStyle>
          <a:p>
            <a:pPr lvl="0"/>
            <a:endParaRPr lang="en-GB"/>
          </a:p>
        </p:txBody>
      </p:sp>
      <p:sp>
        <p:nvSpPr>
          <p:cNvPr id="8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80060" y="798975"/>
            <a:ext cx="811017" cy="50357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2800" b="0" i="0" u="none" strike="noStrike" kern="1200" cap="none" spc="0" baseline="0">
                <a:solidFill>
                  <a:srgbClr val="B71E42"/>
                </a:solidFill>
                <a:uFillTx/>
                <a:latin typeface="Gill Sans MT"/>
              </a:defRPr>
            </a:lvl1pPr>
          </a:lstStyle>
          <a:p>
            <a:pPr lvl="0"/>
            <a:fld id="{5E30F042-7241-4626-A405-9919C5712900}" type="slidenum">
              <a:t>‹#›</a:t>
            </a:fld>
            <a:endParaRPr lang="en-GB"/>
          </a:p>
        </p:txBody>
      </p:sp>
      <p:cxnSp>
        <p:nvCxnSpPr>
          <p:cNvPr id="9" name="Straight Connector 9"/>
          <p:cNvCxnSpPr/>
          <p:nvPr/>
        </p:nvCxnSpPr>
        <p:spPr>
          <a:xfrm>
            <a:off x="0" y="6128409"/>
            <a:ext cx="12191996" cy="0"/>
          </a:xfrm>
          <a:prstGeom prst="straightConnector1">
            <a:avLst/>
          </a:prstGeom>
          <a:noFill/>
          <a:ln w="12701" cap="flat">
            <a:solidFill>
              <a:srgbClr val="000001">
                <a:alpha val="20000"/>
              </a:srgbClr>
            </a:solidFill>
            <a:prstDash val="solid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3200" b="0" i="0" u="none" strike="noStrike" kern="1200" cap="all" spc="0" baseline="0">
          <a:solidFill>
            <a:srgbClr val="000000"/>
          </a:solidFill>
          <a:uFillTx/>
          <a:latin typeface="Gill Sans MT"/>
        </a:defRPr>
      </a:lvl1pPr>
    </p:titleStyle>
    <p:bodyStyle>
      <a:lvl1pPr marL="228600" marR="0" lvl="0" indent="-228600" algn="l" defTabSz="914400" rtl="0" fontAlgn="auto" hangingPunct="1">
        <a:lnSpc>
          <a:spcPct val="120000"/>
        </a:lnSpc>
        <a:spcBef>
          <a:spcPts val="1000"/>
        </a:spcBef>
        <a:spcAft>
          <a:spcPts val="0"/>
        </a:spcAft>
        <a:buClr>
          <a:srgbClr val="B71E42"/>
        </a:buClr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Gill Sans MT"/>
        </a:defRPr>
      </a:lvl1pPr>
      <a:lvl2pPr marL="685800" marR="0" lvl="1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B71E42"/>
        </a:buClr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Gill Sans MT"/>
        </a:defRPr>
      </a:lvl2pPr>
      <a:lvl3pPr marL="1143000" marR="0" lvl="2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B71E42"/>
        </a:buClr>
        <a:buSzPct val="100000"/>
        <a:buFont typeface="Arial" pitchFamily="34"/>
        <a:buChar char="•"/>
        <a:tabLst/>
        <a:defRPr lang="en-US" sz="1600" b="0" i="0" u="none" strike="noStrike" kern="1200" cap="none" spc="0" baseline="0">
          <a:solidFill>
            <a:srgbClr val="000000"/>
          </a:solidFill>
          <a:uFillTx/>
          <a:latin typeface="Gill Sans MT"/>
        </a:defRPr>
      </a:lvl3pPr>
      <a:lvl4pPr marL="1600200" marR="0" lvl="3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B71E42"/>
        </a:buClr>
        <a:buSzPct val="100000"/>
        <a:buFont typeface="Arial" pitchFamily="34"/>
        <a:buChar char="•"/>
        <a:tabLst/>
        <a:defRPr lang="en-US" sz="1400" b="0" i="0" u="none" strike="noStrike" kern="1200" cap="none" spc="0" baseline="0">
          <a:solidFill>
            <a:srgbClr val="000000"/>
          </a:solidFill>
          <a:uFillTx/>
          <a:latin typeface="Gill Sans MT"/>
        </a:defRPr>
      </a:lvl4pPr>
      <a:lvl5pPr marL="2057400" marR="0" lvl="4" indent="-228600" algn="l" defTabSz="914400" rtl="0" fontAlgn="auto" hangingPunct="1">
        <a:lnSpc>
          <a:spcPct val="120000"/>
        </a:lnSpc>
        <a:spcBef>
          <a:spcPts val="500"/>
        </a:spcBef>
        <a:spcAft>
          <a:spcPts val="0"/>
        </a:spcAft>
        <a:buClr>
          <a:srgbClr val="B71E42"/>
        </a:buClr>
        <a:buSzPct val="100000"/>
        <a:buFont typeface="Arial" pitchFamily="34"/>
        <a:buChar char="•"/>
        <a:tabLst/>
        <a:defRPr lang="en-US" sz="1200" b="0" i="0" u="none" strike="noStrike" kern="1200" cap="none" spc="0" baseline="0">
          <a:solidFill>
            <a:srgbClr val="000000"/>
          </a:solidFill>
          <a:uFillTx/>
          <a:latin typeface="Gill Sans MT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shft-my.sharepoint.com/:w:/r/personal/shivana_dass_wsh_nhs_uk/_layouts/15/Doc.aspx?sourcedoc=%7bA4476139-809B-42F1-811F-B3F7EA6C25C5%7d&amp;file=ASSQ%20integrated%20school%20questionnaire%20(002).doc&amp;action=default&amp;mobileredirect=tru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ce.org.uk/guidance/cg128/chapter/Recommendations#local-pathway-for-recognition-referral-and-diagnostic-assessment-of-possible-autism" TargetMode="External"/><Relationship Id="rId2" Type="http://schemas.openxmlformats.org/officeDocument/2006/relationships/hyperlink" Target="https://www.autismspeaks.org/autism-diagnosis-criteria-dsm-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utismwestmidlands.org.uk/" TargetMode="External"/><Relationship Id="rId4" Type="http://schemas.openxmlformats.org/officeDocument/2006/relationships/hyperlink" Target="https://www.autism.org.u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en-GB" sz="5900"/>
              <a:t>Key points for autism assessment in children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GB" sz="1100"/>
              <a:t>Shivana Dass</a:t>
            </a:r>
          </a:p>
          <a:p>
            <a:pPr lvl="0">
              <a:lnSpc>
                <a:spcPct val="100000"/>
              </a:lnSpc>
            </a:pPr>
            <a:r>
              <a:rPr lang="en-GB" sz="1100"/>
              <a:t>Consultant Community Paediatrician</a:t>
            </a:r>
          </a:p>
          <a:p>
            <a:pPr lvl="0">
              <a:lnSpc>
                <a:spcPct val="100000"/>
              </a:lnSpc>
            </a:pPr>
            <a:r>
              <a:rPr lang="en-GB" sz="1100"/>
              <a:t>Ipswich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en-GB"/>
              <a:t>Referral accepted</a:t>
            </a:r>
          </a:p>
          <a:p>
            <a:pPr lvl="2">
              <a:lnSpc>
                <a:spcPct val="80000"/>
              </a:lnSpc>
            </a:pPr>
            <a:r>
              <a:rPr lang="en-GB"/>
              <a:t>Referral Planning Meeting Pathway for children over 4 years</a:t>
            </a:r>
          </a:p>
          <a:p>
            <a:pPr lvl="2">
              <a:lnSpc>
                <a:spcPct val="80000"/>
              </a:lnSpc>
            </a:pPr>
            <a:r>
              <a:rPr lang="en-GB"/>
              <a:t>Specific Social Communication Difficulties Questionnaires- </a:t>
            </a:r>
          </a:p>
          <a:p>
            <a:pPr lvl="3">
              <a:lnSpc>
                <a:spcPct val="80000"/>
              </a:lnSpc>
            </a:pPr>
            <a:r>
              <a:rPr lang="en-GB"/>
              <a:t>Parent and School</a:t>
            </a:r>
          </a:p>
          <a:p>
            <a:pPr lvl="3">
              <a:lnSpc>
                <a:spcPct val="80000"/>
              </a:lnSpc>
            </a:pPr>
            <a:r>
              <a:rPr lang="en-GB"/>
              <a:t>Scores</a:t>
            </a:r>
          </a:p>
          <a:p>
            <a:pPr lvl="3">
              <a:lnSpc>
                <a:spcPct val="80000"/>
              </a:lnSpc>
            </a:pPr>
            <a:r>
              <a:rPr lang="en-GB"/>
              <a:t>Free text </a:t>
            </a:r>
          </a:p>
          <a:p>
            <a:pPr lvl="2">
              <a:lnSpc>
                <a:spcPct val="80000"/>
              </a:lnSpc>
            </a:pPr>
            <a:r>
              <a:rPr lang="en-GB"/>
              <a:t>Information is analysed by senior community paediatrician</a:t>
            </a:r>
          </a:p>
          <a:p>
            <a:pPr lvl="2">
              <a:lnSpc>
                <a:spcPct val="80000"/>
              </a:lnSpc>
            </a:pPr>
            <a:r>
              <a:rPr lang="en-GB"/>
              <a:t>Plan</a:t>
            </a:r>
          </a:p>
          <a:p>
            <a:pPr lvl="3">
              <a:lnSpc>
                <a:spcPct val="80000"/>
              </a:lnSpc>
            </a:pPr>
            <a:r>
              <a:rPr lang="en-GB"/>
              <a:t>Multi-Agency assessment</a:t>
            </a:r>
          </a:p>
          <a:p>
            <a:pPr lvl="3">
              <a:lnSpc>
                <a:spcPct val="80000"/>
              </a:lnSpc>
            </a:pPr>
            <a:r>
              <a:rPr lang="en-GB"/>
              <a:t>For Speech Therapy assessment and paediatrician appt</a:t>
            </a:r>
          </a:p>
          <a:p>
            <a:pPr lvl="3">
              <a:lnSpc>
                <a:spcPct val="80000"/>
              </a:lnSpc>
            </a:pPr>
            <a:r>
              <a:rPr lang="en-GB"/>
              <a:t>Just for paediatrician appt</a:t>
            </a:r>
          </a:p>
          <a:p>
            <a:pPr lvl="3">
              <a:lnSpc>
                <a:spcPct val="80000"/>
              </a:lnSpc>
            </a:pPr>
            <a:r>
              <a:rPr lang="en-GB"/>
              <a:t>Other</a:t>
            </a:r>
          </a:p>
          <a:p>
            <a:pPr lvl="4">
              <a:lnSpc>
                <a:spcPct val="80000"/>
              </a:lnSpc>
            </a:pPr>
            <a:r>
              <a:rPr lang="en-GB"/>
              <a:t>May be discharged at this point</a:t>
            </a:r>
          </a:p>
          <a:p>
            <a:pPr lvl="4">
              <a:lnSpc>
                <a:spcPct val="80000"/>
              </a:lnSpc>
            </a:pPr>
            <a:r>
              <a:rPr lang="en-GB"/>
              <a:t>On occasion passed directly to psychology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>
                <a:hlinkClick r:id="rId2"/>
              </a:rPr>
              <a:t>ASSQ integrated school questionnaire (002).doc (sharepoint.com)</a:t>
            </a:r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</a:pPr>
            <a:r>
              <a:rPr lang="en-GB" sz="1500"/>
              <a:t>Speech therapy assessment by highly specialist speech therapist</a:t>
            </a:r>
          </a:p>
          <a:p>
            <a:pPr lvl="2">
              <a:lnSpc>
                <a:spcPct val="100000"/>
              </a:lnSpc>
            </a:pPr>
            <a:r>
              <a:rPr lang="en-GB" sz="1400"/>
              <a:t>Usually at school</a:t>
            </a:r>
          </a:p>
          <a:p>
            <a:pPr lvl="2">
              <a:lnSpc>
                <a:spcPct val="100000"/>
              </a:lnSpc>
            </a:pPr>
            <a:r>
              <a:rPr lang="en-GB" sz="1400"/>
              <a:t>Discussion with parent/teacher</a:t>
            </a:r>
          </a:p>
          <a:p>
            <a:pPr lvl="2">
              <a:lnSpc>
                <a:spcPct val="100000"/>
              </a:lnSpc>
            </a:pPr>
            <a:r>
              <a:rPr lang="en-GB" sz="1400"/>
              <a:t>Observations at breaktime and in lesson</a:t>
            </a:r>
          </a:p>
          <a:p>
            <a:pPr lvl="2">
              <a:lnSpc>
                <a:spcPct val="100000"/>
              </a:lnSpc>
            </a:pPr>
            <a:r>
              <a:rPr lang="en-GB" sz="1400"/>
              <a:t>Formal assessment of social use of communication</a:t>
            </a:r>
          </a:p>
          <a:p>
            <a:pPr lvl="2">
              <a:lnSpc>
                <a:spcPct val="100000"/>
              </a:lnSpc>
            </a:pPr>
            <a:r>
              <a:rPr lang="en-GB" sz="1400"/>
              <a:t>Waiting times generally a few months</a:t>
            </a:r>
          </a:p>
          <a:p>
            <a:pPr lvl="2">
              <a:lnSpc>
                <a:spcPct val="100000"/>
              </a:lnSpc>
            </a:pPr>
            <a:endParaRPr lang="en-GB" sz="1400"/>
          </a:p>
          <a:p>
            <a:pPr lvl="1">
              <a:lnSpc>
                <a:spcPct val="100000"/>
              </a:lnSpc>
            </a:pPr>
            <a:r>
              <a:rPr lang="en-GB" sz="1500"/>
              <a:t>Community Paediatrician appt</a:t>
            </a:r>
          </a:p>
          <a:p>
            <a:pPr lvl="2">
              <a:lnSpc>
                <a:spcPct val="100000"/>
              </a:lnSpc>
            </a:pPr>
            <a:r>
              <a:rPr lang="en-GB" sz="1400"/>
              <a:t>Waiting list currently 1 year</a:t>
            </a:r>
          </a:p>
          <a:p>
            <a:pPr lvl="2">
              <a:lnSpc>
                <a:spcPct val="100000"/>
              </a:lnSpc>
            </a:pPr>
            <a:r>
              <a:rPr lang="en-GB" sz="1400"/>
              <a:t>Usually have the speech therapy assessment prior to paediatric appt</a:t>
            </a:r>
          </a:p>
          <a:p>
            <a:pPr lvl="2">
              <a:lnSpc>
                <a:spcPct val="100000"/>
              </a:lnSpc>
            </a:pPr>
            <a:r>
              <a:rPr lang="en-GB" sz="1400"/>
              <a:t>Initial appt usually a pulling together of school info, family info, speech therapy assessment, observations of child and assessment</a:t>
            </a:r>
          </a:p>
          <a:p>
            <a:pPr lvl="2">
              <a:lnSpc>
                <a:spcPct val="100000"/>
              </a:lnSpc>
            </a:pPr>
            <a:endParaRPr lang="en-GB" sz="1400"/>
          </a:p>
          <a:p>
            <a:pPr lvl="2">
              <a:lnSpc>
                <a:spcPct val="100000"/>
              </a:lnSpc>
            </a:pPr>
            <a:endParaRPr lang="en-GB" sz="1400"/>
          </a:p>
          <a:p>
            <a:pPr lvl="1">
              <a:lnSpc>
                <a:spcPct val="100000"/>
              </a:lnSpc>
            </a:pPr>
            <a:endParaRPr lang="en-GB" sz="15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</a:pPr>
            <a:r>
              <a:rPr lang="en-GB" sz="1400"/>
              <a:t>Community Paediatrician appt (cont)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Sometimes diagnosis is clear and can be made if supporting info available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Other times, need another appt to clarify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ADOS-2/ BOSA assessment- waiting list varies</a:t>
            </a:r>
          </a:p>
          <a:p>
            <a:pPr lvl="2">
              <a:lnSpc>
                <a:spcPct val="100000"/>
              </a:lnSpc>
            </a:pPr>
            <a:endParaRPr lang="en-GB" sz="1200"/>
          </a:p>
          <a:p>
            <a:pPr lvl="1">
              <a:lnSpc>
                <a:spcPct val="100000"/>
              </a:lnSpc>
            </a:pPr>
            <a:r>
              <a:rPr lang="en-GB" sz="1400"/>
              <a:t>ADOS-2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Gold standard but not diagnostic in itself and must be considered in light of the available info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Must be targeted to the child’s learning levels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Many things can contribute to the scoring on an ADOS, including learning difficulties, speech delay, attachment issues, anxiety, behavioural difficulties</a:t>
            </a:r>
          </a:p>
          <a:p>
            <a:pPr lvl="2">
              <a:lnSpc>
                <a:spcPct val="100000"/>
              </a:lnSpc>
            </a:pPr>
            <a:endParaRPr lang="en-GB" sz="1200"/>
          </a:p>
          <a:p>
            <a:pPr lvl="1">
              <a:lnSpc>
                <a:spcPct val="100000"/>
              </a:lnSpc>
            </a:pPr>
            <a:r>
              <a:rPr lang="en-GB" sz="1400"/>
              <a:t>School Observation</a:t>
            </a:r>
          </a:p>
          <a:p>
            <a:pPr lvl="1">
              <a:lnSpc>
                <a:spcPct val="100000"/>
              </a:lnSpc>
            </a:pPr>
            <a:r>
              <a:rPr lang="en-GB" sz="1400"/>
              <a:t>EADS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Sometimes the outcome is:</a:t>
            </a:r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4949" y="2272686"/>
            <a:ext cx="3524435" cy="2700159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64108" y="2134392"/>
            <a:ext cx="3829049" cy="3733796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50000"/>
              </a:lnSpc>
            </a:pPr>
            <a:r>
              <a:rPr lang="en-GB" sz="1600"/>
              <a:t>Because:</a:t>
            </a:r>
          </a:p>
          <a:p>
            <a:pPr lvl="2">
              <a:lnSpc>
                <a:spcPct val="50000"/>
              </a:lnSpc>
            </a:pPr>
            <a:r>
              <a:rPr lang="en-GB" sz="1400"/>
              <a:t>Learning difficulties</a:t>
            </a:r>
          </a:p>
          <a:p>
            <a:pPr lvl="2">
              <a:lnSpc>
                <a:spcPct val="50000"/>
              </a:lnSpc>
            </a:pPr>
            <a:r>
              <a:rPr lang="en-GB" sz="1400"/>
              <a:t>Speech delay</a:t>
            </a:r>
          </a:p>
          <a:p>
            <a:pPr lvl="2">
              <a:lnSpc>
                <a:spcPct val="50000"/>
              </a:lnSpc>
            </a:pPr>
            <a:r>
              <a:rPr lang="en-GB" sz="1400"/>
              <a:t>Other underlying issues-differential diagnosis 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 genetics eg Fragile X, Rett’s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FASD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attachment, 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anxiety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ADHD commonly clouds the presentation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Safeguarding/ exposure to frightening situations/ abuse/neglect/understimulation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Behavioural difficulties- ODD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Epilepsy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OCD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Tics/Tourettes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Self-Stimulation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Parental mental health/ FII</a:t>
            </a:r>
          </a:p>
          <a:p>
            <a:pPr lvl="3">
              <a:lnSpc>
                <a:spcPct val="50000"/>
              </a:lnSpc>
            </a:pPr>
            <a:r>
              <a:rPr lang="en-GB" sz="1200"/>
              <a:t>Hidden agenda-Benefits</a:t>
            </a:r>
          </a:p>
          <a:p>
            <a:pPr lvl="3">
              <a:lnSpc>
                <a:spcPct val="50000"/>
              </a:lnSpc>
            </a:pPr>
            <a:endParaRPr lang="en-GB" sz="1200"/>
          </a:p>
          <a:p>
            <a:pPr lvl="3">
              <a:lnSpc>
                <a:spcPct val="50000"/>
              </a:lnSpc>
            </a:pPr>
            <a:endParaRPr lang="en-GB" sz="1200"/>
          </a:p>
          <a:p>
            <a:pPr lvl="2">
              <a:lnSpc>
                <a:spcPct val="50000"/>
              </a:lnSpc>
            </a:pPr>
            <a:r>
              <a:rPr lang="en-GB" sz="1400"/>
              <a:t>The diagnosis is rarely clear cut and frequently the above conditions co-exist or are the sole explanation for the child’s presentation </a:t>
            </a:r>
          </a:p>
          <a:p>
            <a:pPr lvl="2">
              <a:lnSpc>
                <a:spcPct val="50000"/>
              </a:lnSpc>
            </a:pPr>
            <a:endParaRPr lang="en-GB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Prevalence of Psychiatric Disorders in Children with Autism (Simonoff et al 2008)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0000"/>
              </a:lnSpc>
            </a:pPr>
            <a:r>
              <a:rPr lang="en-GB" sz="1900"/>
              <a:t>Population derived sample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 n=112, 10-14y, 98 male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70% had at least one comorbid disorder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41% had 2 or more</a:t>
            </a:r>
          </a:p>
          <a:p>
            <a:pPr marL="914400" lvl="2" indent="0">
              <a:lnSpc>
                <a:spcPct val="110000"/>
              </a:lnSpc>
              <a:buNone/>
            </a:pPr>
            <a:endParaRPr lang="en-GB" sz="1500"/>
          </a:p>
          <a:p>
            <a:pPr lvl="0">
              <a:lnSpc>
                <a:spcPct val="110000"/>
              </a:lnSpc>
            </a:pPr>
            <a:r>
              <a:rPr lang="en-GB" sz="1900"/>
              <a:t>Most common were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Social anxiety disorder 29.2%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ADHD 28.1%</a:t>
            </a:r>
          </a:p>
          <a:p>
            <a:pPr lvl="3">
              <a:lnSpc>
                <a:spcPct val="110000"/>
              </a:lnSpc>
            </a:pPr>
            <a:r>
              <a:rPr lang="en-GB" sz="1300"/>
              <a:t>Of those 84% received a 2</a:t>
            </a:r>
            <a:r>
              <a:rPr lang="en-GB" sz="1300" baseline="30000"/>
              <a:t>nd</a:t>
            </a:r>
            <a:r>
              <a:rPr lang="en-GB" sz="1300"/>
              <a:t> comorbid diagnosis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ODD 28.1%</a:t>
            </a:r>
          </a:p>
          <a:p>
            <a:pPr lvl="1">
              <a:lnSpc>
                <a:spcPct val="110000"/>
              </a:lnSpc>
            </a:pPr>
            <a:endParaRPr lang="en-GB" sz="17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	(Cont.)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10000"/>
              </a:lnSpc>
            </a:pPr>
            <a:r>
              <a:rPr lang="en-GB" sz="1900"/>
              <a:t>Other disorders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Tourette’s 4.8%, Chronic tic disorder 9.0%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Generalized anxiety disorder 13.4%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Panic disorder 10.1%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Enuresis 11%, Encopresis 6.6%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OCD 8.2%</a:t>
            </a:r>
          </a:p>
          <a:p>
            <a:pPr lvl="0">
              <a:lnSpc>
                <a:spcPct val="110000"/>
              </a:lnSpc>
            </a:pPr>
            <a:r>
              <a:rPr lang="en-GB" sz="1900"/>
              <a:t>Mood disorders (quite low, ?age range)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Major depressive disorder 0.9%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Dysthymic disorder 0.5%</a:t>
            </a:r>
          </a:p>
          <a:p>
            <a:pPr lvl="2">
              <a:lnSpc>
                <a:spcPct val="110000"/>
              </a:lnSpc>
            </a:pPr>
            <a:r>
              <a:rPr lang="en-GB" sz="1500"/>
              <a:t>10.9% had a period of depression or irritability not meeting criteria</a:t>
            </a:r>
          </a:p>
          <a:p>
            <a:pPr lvl="1">
              <a:lnSpc>
                <a:spcPct val="110000"/>
              </a:lnSpc>
            </a:pPr>
            <a:endParaRPr lang="en-GB" sz="17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10000"/>
              </a:lnSpc>
            </a:pPr>
            <a:r>
              <a:rPr lang="en-GB"/>
              <a:t>ASD and girls……….</a:t>
            </a:r>
          </a:p>
          <a:p>
            <a:pPr lvl="1">
              <a:lnSpc>
                <a:spcPct val="110000"/>
              </a:lnSpc>
            </a:pPr>
            <a:r>
              <a:rPr lang="en-GB"/>
              <a:t> Compared to males, females with ASD have:</a:t>
            </a:r>
          </a:p>
          <a:p>
            <a:pPr lvl="2">
              <a:lnSpc>
                <a:spcPct val="110000"/>
              </a:lnSpc>
            </a:pPr>
            <a:r>
              <a:rPr lang="en-GB"/>
              <a:t> • fewer and qualitatively different repetitive behaviours</a:t>
            </a:r>
          </a:p>
          <a:p>
            <a:pPr lvl="2">
              <a:lnSpc>
                <a:spcPct val="110000"/>
              </a:lnSpc>
            </a:pPr>
            <a:r>
              <a:rPr lang="en-GB"/>
              <a:t> • equivalent levels of social and communication difficulties </a:t>
            </a:r>
          </a:p>
          <a:p>
            <a:pPr lvl="2">
              <a:lnSpc>
                <a:spcPct val="110000"/>
              </a:lnSpc>
            </a:pPr>
            <a:r>
              <a:rPr lang="en-GB"/>
              <a:t> • less obvious difficulties with socialising and behaviour regulation at school- but NOT at home! </a:t>
            </a:r>
          </a:p>
          <a:p>
            <a:pPr lvl="2">
              <a:lnSpc>
                <a:spcPct val="110000"/>
              </a:lnSpc>
            </a:pPr>
            <a:r>
              <a:rPr lang="en-GB"/>
              <a:t>• higher levels of internalising difficulties</a:t>
            </a:r>
          </a:p>
          <a:p>
            <a:pPr lvl="2">
              <a:lnSpc>
                <a:spcPct val="110000"/>
              </a:lnSpc>
            </a:pPr>
            <a:r>
              <a:rPr lang="en-GB"/>
              <a:t>More subtle social difficulties...the ability to mask difficulties better than boys </a:t>
            </a:r>
          </a:p>
          <a:p>
            <a:pPr lvl="2">
              <a:lnSpc>
                <a:spcPct val="110000"/>
              </a:lnSpc>
            </a:pPr>
            <a:r>
              <a:rPr lang="en-GB"/>
              <a:t>• More socially motivated, and more often aware of what is lacking </a:t>
            </a:r>
          </a:p>
          <a:p>
            <a:pPr lvl="2">
              <a:lnSpc>
                <a:spcPct val="110000"/>
              </a:lnSpc>
            </a:pPr>
            <a:r>
              <a:rPr lang="en-GB"/>
              <a:t>• More skilled in one-to-one interaction than boys...often protected by a single friendship </a:t>
            </a:r>
          </a:p>
          <a:p>
            <a:pPr lvl="2">
              <a:lnSpc>
                <a:spcPct val="110000"/>
              </a:lnSpc>
            </a:pPr>
            <a:r>
              <a:rPr lang="en-GB"/>
              <a:t>• More likely to be misunderstood at initial presentation to service</a:t>
            </a:r>
          </a:p>
          <a:p>
            <a:pPr lvl="1">
              <a:lnSpc>
                <a:spcPct val="110000"/>
              </a:lnSpc>
            </a:pPr>
            <a:endParaRPr lang="en-GB"/>
          </a:p>
          <a:p>
            <a:pPr lvl="1">
              <a:lnSpc>
                <a:spcPct val="110000"/>
              </a:lnSpc>
            </a:pPr>
            <a:endParaRPr lang="en-GB"/>
          </a:p>
          <a:p>
            <a:pPr marL="457200" lvl="1" indent="0">
              <a:lnSpc>
                <a:spcPct val="110000"/>
              </a:lnSpc>
              <a:buNone/>
            </a:pPr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02446" y="2454880"/>
            <a:ext cx="4390765" cy="3598602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/>
              <a:t>What to look for in a girl with suspected ASD – with normal-range IQ:</a:t>
            </a:r>
          </a:p>
          <a:p>
            <a:pPr lvl="2"/>
            <a:r>
              <a:rPr lang="en-GB"/>
              <a:t> • Does she lack ability to interact fully in groups, and show reliance on one friendship? </a:t>
            </a:r>
          </a:p>
          <a:p>
            <a:pPr lvl="2"/>
            <a:r>
              <a:rPr lang="en-GB"/>
              <a:t>• Emotional crisis often provoked by a breaking down of these friendships, especially in adolescence (when clinical manifestations are more prominent) </a:t>
            </a:r>
          </a:p>
          <a:p>
            <a:pPr lvl="2"/>
            <a:r>
              <a:rPr lang="en-GB"/>
              <a:t>• Are RRSB’s masked because they are “normative” and “social” in nature</a:t>
            </a:r>
          </a:p>
          <a:p>
            <a:pPr lvl="2"/>
            <a:endParaRPr lang="en-GB"/>
          </a:p>
          <a:p>
            <a:pPr lvl="2"/>
            <a:endParaRPr lang="en-GB"/>
          </a:p>
          <a:p>
            <a:pPr lvl="1"/>
            <a:r>
              <a:rPr lang="en-GB"/>
              <a:t>Children with high functioning ASD</a:t>
            </a:r>
          </a:p>
          <a:p>
            <a:pPr lvl="1"/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Red Flags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/>
              <a:t>Developmental regression</a:t>
            </a:r>
          </a:p>
          <a:p>
            <a:pPr lvl="1"/>
            <a:r>
              <a:rPr lang="en-GB"/>
              <a:t>Seizures</a:t>
            </a:r>
          </a:p>
          <a:p>
            <a:pPr lvl="2"/>
            <a:r>
              <a:rPr lang="en-GB"/>
              <a:t>Prevalence epilepsy in ASD ~30%</a:t>
            </a:r>
          </a:p>
          <a:p>
            <a:pPr lvl="2"/>
            <a:r>
              <a:rPr lang="en-GB"/>
              <a:t>  Prevalence ASD in epilepsy ~30% </a:t>
            </a:r>
          </a:p>
          <a:p>
            <a:pPr lvl="2"/>
            <a:r>
              <a:rPr lang="en-GB"/>
              <a:t> Epileptiform activity (subclinical epilepsy) seen in some children with ASD without seizures (up to 30%</a:t>
            </a:r>
          </a:p>
          <a:p>
            <a:pPr lvl="2"/>
            <a:r>
              <a:rPr lang="en-GB"/>
              <a:t>Sometimes it is difficult to differentiate between epileptic seizures and ASD mannerisms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/>
              <a:t>We depend on Schools and value working together</a:t>
            </a:r>
          </a:p>
          <a:p>
            <a:pPr lvl="2"/>
            <a:r>
              <a:rPr lang="en-GB"/>
              <a:t>Formal Learning levels (education psychology where necessary)</a:t>
            </a:r>
          </a:p>
          <a:p>
            <a:pPr lvl="2"/>
            <a:r>
              <a:rPr lang="en-GB"/>
              <a:t>EHCP</a:t>
            </a:r>
          </a:p>
          <a:p>
            <a:pPr lvl="2"/>
            <a:r>
              <a:rPr lang="en-GB"/>
              <a:t>SENDIASS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60000"/>
              </a:lnSpc>
            </a:pPr>
            <a:r>
              <a:rPr lang="en-GB" sz="1600"/>
              <a:t>Support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Family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Environment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School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Community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From NHS</a:t>
            </a:r>
          </a:p>
          <a:p>
            <a:pPr lvl="2">
              <a:lnSpc>
                <a:spcPct val="60000"/>
              </a:lnSpc>
            </a:pPr>
            <a:r>
              <a:rPr lang="en-GB" sz="1200"/>
              <a:t>Post diagnostic workshop run by Clinical Psychologists</a:t>
            </a:r>
          </a:p>
          <a:p>
            <a:pPr lvl="2">
              <a:lnSpc>
                <a:spcPct val="60000"/>
              </a:lnSpc>
            </a:pPr>
            <a:r>
              <a:rPr lang="en-GB" sz="1200"/>
              <a:t>Early Bird- (under 5’s)</a:t>
            </a:r>
          </a:p>
          <a:p>
            <a:pPr lvl="2">
              <a:lnSpc>
                <a:spcPct val="60000"/>
              </a:lnSpc>
            </a:pPr>
            <a:r>
              <a:rPr lang="en-GB" sz="1200"/>
              <a:t>Early Bird Plus- (5-8) run by the Suffolk Council </a:t>
            </a:r>
          </a:p>
          <a:p>
            <a:pPr lvl="2">
              <a:lnSpc>
                <a:spcPct val="60000"/>
              </a:lnSpc>
            </a:pPr>
            <a:r>
              <a:rPr lang="en-GB" sz="1200"/>
              <a:t>Sensory Online training (OT)</a:t>
            </a:r>
          </a:p>
          <a:p>
            <a:pPr lvl="2">
              <a:lnSpc>
                <a:spcPct val="60000"/>
              </a:lnSpc>
            </a:pPr>
            <a:r>
              <a:rPr lang="en-GB" sz="1200"/>
              <a:t>Specific OT input- can be accessed following a period of intervention through school and parents (website available)</a:t>
            </a:r>
          </a:p>
          <a:p>
            <a:pPr lvl="2">
              <a:lnSpc>
                <a:spcPct val="60000"/>
              </a:lnSpc>
            </a:pPr>
            <a:r>
              <a:rPr lang="en-GB" sz="1200"/>
              <a:t>Psychology available but capacity issues</a:t>
            </a:r>
          </a:p>
          <a:p>
            <a:pPr lvl="2">
              <a:lnSpc>
                <a:spcPct val="60000"/>
              </a:lnSpc>
            </a:pPr>
            <a:r>
              <a:rPr lang="en-GB" sz="1200"/>
              <a:t>Children with Learning Disability Team – also capacity issues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Activities Unlimited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Benefits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SENDIASS</a:t>
            </a:r>
          </a:p>
          <a:p>
            <a:pPr lvl="1">
              <a:lnSpc>
                <a:spcPct val="60000"/>
              </a:lnSpc>
            </a:pPr>
            <a:r>
              <a:rPr lang="en-GB" sz="1400"/>
              <a:t>National Autistic Society </a:t>
            </a:r>
          </a:p>
          <a:p>
            <a:pPr marL="457200" lvl="1" indent="0">
              <a:lnSpc>
                <a:spcPct val="60000"/>
              </a:lnSpc>
              <a:buNone/>
            </a:pPr>
            <a:endParaRPr lang="en-GB"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/>
              <a:t>What happens when parents do not accept a diagnosis </a:t>
            </a:r>
          </a:p>
          <a:p>
            <a:pPr lvl="1"/>
            <a:endParaRPr lang="en-GB"/>
          </a:p>
          <a:p>
            <a:pPr lvl="1"/>
            <a:r>
              <a:rPr lang="en-GB"/>
              <a:t>What happens when parents do not accept there is no diagnosis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GB" sz="1900">
                <a:hlinkClick r:id="rId2"/>
              </a:rPr>
              <a:t>Autism Diagnosis Criteria: DSM-5 | Autism Speaks</a:t>
            </a:r>
            <a:endParaRPr lang="en-GB" sz="1900"/>
          </a:p>
          <a:p>
            <a:pPr lvl="1">
              <a:lnSpc>
                <a:spcPct val="100000"/>
              </a:lnSpc>
            </a:pPr>
            <a:r>
              <a:rPr lang="en-GB" sz="1700"/>
              <a:t>Autism vs Social (Pragmatic) Communication Disorder</a:t>
            </a:r>
          </a:p>
          <a:p>
            <a:pPr lvl="1">
              <a:lnSpc>
                <a:spcPct val="100000"/>
              </a:lnSpc>
            </a:pPr>
            <a:endParaRPr lang="en-GB" sz="1700"/>
          </a:p>
          <a:p>
            <a:pPr lvl="0">
              <a:lnSpc>
                <a:spcPct val="100000"/>
              </a:lnSpc>
            </a:pPr>
            <a:r>
              <a:rPr lang="en-GB" sz="1900">
                <a:hlinkClick r:id="rId3"/>
              </a:rPr>
              <a:t>Recommendations | Autism spectrum disorder in under 19s: recognition, referral and diagnosis | Guidance | NICE</a:t>
            </a:r>
            <a:endParaRPr lang="en-GB" sz="1900"/>
          </a:p>
          <a:p>
            <a:pPr lvl="0">
              <a:lnSpc>
                <a:spcPct val="100000"/>
              </a:lnSpc>
            </a:pPr>
            <a:endParaRPr lang="en-GB" sz="1900"/>
          </a:p>
          <a:p>
            <a:pPr lvl="0">
              <a:lnSpc>
                <a:spcPct val="100000"/>
              </a:lnSpc>
            </a:pPr>
            <a:r>
              <a:rPr lang="en-GB" sz="1900">
                <a:hlinkClick r:id="rId4"/>
              </a:rPr>
              <a:t>National Autistic Society (autism.org.uk)</a:t>
            </a:r>
            <a:endParaRPr lang="en-GB" sz="1900"/>
          </a:p>
          <a:p>
            <a:pPr lvl="0">
              <a:lnSpc>
                <a:spcPct val="100000"/>
              </a:lnSpc>
            </a:pPr>
            <a:endParaRPr lang="en-GB" sz="1900"/>
          </a:p>
          <a:p>
            <a:pPr lvl="0">
              <a:lnSpc>
                <a:spcPct val="100000"/>
              </a:lnSpc>
            </a:pPr>
            <a:r>
              <a:rPr lang="en-GB" sz="1900">
                <a:hlinkClick r:id="rId5"/>
              </a:rPr>
              <a:t>Autism West Midlands | Supporting the Autistic Community</a:t>
            </a:r>
            <a:endParaRPr lang="en-GB" sz="1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" name="Content Placeholder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18008" y="2016123"/>
            <a:ext cx="5670304" cy="3449638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DSM-V Autistic Spectrum Disorder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50000"/>
              </a:lnSpc>
              <a:buNone/>
            </a:pPr>
            <a:endParaRPr lang="en-GB"/>
          </a:p>
          <a:p>
            <a:pPr lvl="0">
              <a:lnSpc>
                <a:spcPct val="50000"/>
              </a:lnSpc>
            </a:pPr>
            <a:r>
              <a:rPr lang="en-GB"/>
              <a:t>• Now two domains </a:t>
            </a:r>
          </a:p>
          <a:p>
            <a:pPr marL="457200" lvl="1" indent="0">
              <a:lnSpc>
                <a:spcPct val="50000"/>
              </a:lnSpc>
              <a:buNone/>
            </a:pPr>
            <a:r>
              <a:rPr lang="en-GB" sz="1700"/>
              <a:t>• Social communication and social interaction.</a:t>
            </a:r>
          </a:p>
          <a:p>
            <a:pPr marL="457200" lvl="1" indent="0">
              <a:lnSpc>
                <a:spcPct val="50000"/>
              </a:lnSpc>
              <a:buNone/>
            </a:pPr>
            <a:endParaRPr lang="en-GB" sz="1700"/>
          </a:p>
          <a:p>
            <a:pPr marL="457200" lvl="1" indent="0">
              <a:lnSpc>
                <a:spcPct val="50000"/>
              </a:lnSpc>
              <a:buNone/>
            </a:pPr>
            <a:r>
              <a:rPr lang="en-GB" sz="1700"/>
              <a:t> • Restricted, repetitive patterns of behaviour, interests or activities including sensory difficulties, </a:t>
            </a:r>
          </a:p>
          <a:p>
            <a:pPr lvl="1">
              <a:lnSpc>
                <a:spcPct val="50000"/>
              </a:lnSpc>
            </a:pPr>
            <a:endParaRPr lang="en-GB" sz="1700"/>
          </a:p>
          <a:p>
            <a:pPr marL="457200" lvl="1" indent="0">
              <a:lnSpc>
                <a:spcPct val="50000"/>
              </a:lnSpc>
              <a:buNone/>
            </a:pPr>
            <a:r>
              <a:rPr lang="en-GB" sz="1700"/>
              <a:t>• Studies have shown that this change increases sensitivity and specificity of diagnosis</a:t>
            </a:r>
          </a:p>
          <a:p>
            <a:pPr marL="457200" lvl="1" indent="0">
              <a:lnSpc>
                <a:spcPct val="50000"/>
              </a:lnSpc>
              <a:buNone/>
            </a:pPr>
            <a:endParaRPr lang="en-GB" sz="1700"/>
          </a:p>
          <a:p>
            <a:pPr marL="457200" lvl="1" indent="0">
              <a:lnSpc>
                <a:spcPct val="50000"/>
              </a:lnSpc>
              <a:buNone/>
            </a:pPr>
            <a:r>
              <a:rPr lang="en-GB" sz="1700"/>
              <a:t> • </a:t>
            </a:r>
            <a:r>
              <a:rPr lang="en-GB" sz="1700">
                <a:highlight>
                  <a:srgbClr val="FFFF00"/>
                </a:highlight>
              </a:rPr>
              <a:t>Symptoms must be apparent from early childhood</a:t>
            </a:r>
            <a:r>
              <a:rPr lang="en-GB" sz="1700"/>
              <a:t>, even if not recognised until later i.e. social demand exceeds their capacity .</a:t>
            </a:r>
          </a:p>
          <a:p>
            <a:pPr marL="457200" lvl="1" indent="0">
              <a:lnSpc>
                <a:spcPct val="50000"/>
              </a:lnSpc>
              <a:buNone/>
            </a:pPr>
            <a:endParaRPr lang="en-GB" sz="1700"/>
          </a:p>
          <a:p>
            <a:pPr marL="457200" lvl="1" indent="0">
              <a:lnSpc>
                <a:spcPct val="50000"/>
              </a:lnSpc>
              <a:buNone/>
            </a:pPr>
            <a:r>
              <a:rPr lang="en-GB" sz="1700"/>
              <a:t> • </a:t>
            </a:r>
            <a:r>
              <a:rPr lang="en-GB" sz="1700">
                <a:highlight>
                  <a:srgbClr val="FFFF00"/>
                </a:highlight>
              </a:rPr>
              <a:t>Focus is more on the person’s needs </a:t>
            </a:r>
            <a:r>
              <a:rPr lang="en-GB" sz="1700"/>
              <a:t>and there is an expectation of assessment of the severity of autism and how much support is needed.</a:t>
            </a:r>
          </a:p>
          <a:p>
            <a:pPr marL="457200" lvl="1" indent="0">
              <a:lnSpc>
                <a:spcPct val="50000"/>
              </a:lnSpc>
              <a:buNone/>
            </a:pPr>
            <a:endParaRPr lang="en-GB" sz="1700"/>
          </a:p>
          <a:p>
            <a:pPr marL="457200" lvl="1" indent="0">
              <a:lnSpc>
                <a:spcPct val="50000"/>
              </a:lnSpc>
              <a:buNone/>
            </a:pPr>
            <a:r>
              <a:rPr lang="en-GB" sz="1700"/>
              <a:t> • Diagnosis can be accompanied by “</a:t>
            </a:r>
            <a:r>
              <a:rPr lang="en-GB" sz="1700">
                <a:highlight>
                  <a:srgbClr val="FFFF00"/>
                </a:highlight>
              </a:rPr>
              <a:t>specifiers” – e.g. autism spectrum disorder with intellectual disability or autism spectrum disorder with language impairment</a:t>
            </a:r>
          </a:p>
          <a:p>
            <a:pPr marL="457200" lvl="1" indent="0">
              <a:lnSpc>
                <a:spcPct val="50000"/>
              </a:lnSpc>
              <a:buNone/>
            </a:pPr>
            <a:r>
              <a:rPr lang="en-GB" sz="1700"/>
              <a:t> • Women are specifically mentioned recognises that they may be underdiagnose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sz="3600"/>
              <a:t>DSM- V Social (pragmatic) communication disorder</a:t>
            </a:r>
            <a:br>
              <a:rPr lang="en-GB" sz="3600"/>
            </a:br>
            <a:endParaRPr lang="en-GB" sz="360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60000"/>
              </a:lnSpc>
            </a:pPr>
            <a:endParaRPr lang="en-GB" sz="1500"/>
          </a:p>
          <a:p>
            <a:pPr lvl="0">
              <a:lnSpc>
                <a:spcPct val="60000"/>
              </a:lnSpc>
            </a:pPr>
            <a:r>
              <a:rPr lang="en-GB" sz="1500"/>
              <a:t> A. Persistent difficulties in the social use of verbal and non-verbal communication as manifested by all of the following: </a:t>
            </a:r>
          </a:p>
          <a:p>
            <a:pPr lvl="1">
              <a:lnSpc>
                <a:spcPct val="60000"/>
              </a:lnSpc>
            </a:pPr>
            <a:r>
              <a:rPr lang="en-GB" sz="1300"/>
              <a:t>1. </a:t>
            </a:r>
            <a:r>
              <a:rPr lang="en-GB" sz="1300">
                <a:highlight>
                  <a:srgbClr val="FFFF00"/>
                </a:highlight>
              </a:rPr>
              <a:t>Deficits in using communication for social purposes, </a:t>
            </a:r>
          </a:p>
          <a:p>
            <a:pPr lvl="2">
              <a:lnSpc>
                <a:spcPct val="60000"/>
              </a:lnSpc>
            </a:pPr>
            <a:r>
              <a:rPr lang="en-GB" sz="1100"/>
              <a:t>• such as greeting and sharing information, in a manner that is appropriate to the social context</a:t>
            </a:r>
          </a:p>
          <a:p>
            <a:pPr lvl="1">
              <a:lnSpc>
                <a:spcPct val="60000"/>
              </a:lnSpc>
            </a:pPr>
            <a:r>
              <a:rPr lang="en-GB" sz="1300"/>
              <a:t> 2. </a:t>
            </a:r>
            <a:r>
              <a:rPr lang="en-GB" sz="1300">
                <a:highlight>
                  <a:srgbClr val="FFFF00"/>
                </a:highlight>
              </a:rPr>
              <a:t>Impairment of the ability to change communication to match social context or the needs of the listener,</a:t>
            </a:r>
          </a:p>
          <a:p>
            <a:pPr lvl="2">
              <a:lnSpc>
                <a:spcPct val="60000"/>
              </a:lnSpc>
            </a:pPr>
            <a:r>
              <a:rPr lang="en-GB" sz="1100"/>
              <a:t> • such as speaking differently in a classroom than on the playground, talking differently to a child than to an adult, and avoiding use of overly formal language </a:t>
            </a:r>
          </a:p>
          <a:p>
            <a:pPr lvl="1">
              <a:lnSpc>
                <a:spcPct val="60000"/>
              </a:lnSpc>
            </a:pPr>
            <a:r>
              <a:rPr lang="en-GB" sz="1300"/>
              <a:t>3. </a:t>
            </a:r>
            <a:r>
              <a:rPr lang="en-GB" sz="1300">
                <a:highlight>
                  <a:srgbClr val="FFFF00"/>
                </a:highlight>
              </a:rPr>
              <a:t>Difficulties following the rules for conversation and storytelling, </a:t>
            </a:r>
          </a:p>
          <a:p>
            <a:pPr lvl="2">
              <a:lnSpc>
                <a:spcPct val="60000"/>
              </a:lnSpc>
            </a:pPr>
            <a:r>
              <a:rPr lang="en-GB" sz="1100"/>
              <a:t>• such as taking turns in conversation, rephrasing when misunderstood, and knowing how to use verbal and nonverbal signals to regulate social interaction</a:t>
            </a:r>
          </a:p>
          <a:p>
            <a:pPr lvl="1">
              <a:lnSpc>
                <a:spcPct val="60000"/>
              </a:lnSpc>
            </a:pPr>
            <a:r>
              <a:rPr lang="en-GB" sz="1300"/>
              <a:t> 4. </a:t>
            </a:r>
            <a:r>
              <a:rPr lang="en-GB" sz="1300">
                <a:highlight>
                  <a:srgbClr val="FFFF00"/>
                </a:highlight>
              </a:rPr>
              <a:t>Difficulties understanding what is not explicitly stated</a:t>
            </a:r>
            <a:r>
              <a:rPr lang="en-GB" sz="1300"/>
              <a:t> (eg making inferences) and nonliteral or ambiguous meanings of language </a:t>
            </a:r>
          </a:p>
          <a:p>
            <a:pPr lvl="2">
              <a:lnSpc>
                <a:spcPct val="60000"/>
              </a:lnSpc>
            </a:pPr>
            <a:r>
              <a:rPr lang="en-GB" sz="1100"/>
              <a:t>• (e.g. idioms, humour, metaphors, multiple meanings that depend on context for interpretation) Social (pragmatic) communication disorder cont </a:t>
            </a:r>
          </a:p>
          <a:p>
            <a:pPr lvl="0">
              <a:lnSpc>
                <a:spcPct val="60000"/>
              </a:lnSpc>
            </a:pPr>
            <a:r>
              <a:rPr lang="en-GB" sz="1500"/>
              <a:t>B. The deficits result in functional limitations in effective communication, social participation, social relationships, academic achievement, or occupational performance, individually or in combination </a:t>
            </a:r>
          </a:p>
          <a:p>
            <a:pPr lvl="0">
              <a:lnSpc>
                <a:spcPct val="60000"/>
              </a:lnSpc>
            </a:pPr>
            <a:r>
              <a:rPr lang="en-GB" sz="1500"/>
              <a:t>C. The onset of symptoms is in the early developmental period but may not be fully manifest until social communication demands exceed limited capacities</a:t>
            </a:r>
          </a:p>
          <a:p>
            <a:pPr lvl="0">
              <a:lnSpc>
                <a:spcPct val="60000"/>
              </a:lnSpc>
            </a:pPr>
            <a:r>
              <a:rPr lang="en-GB" sz="1500"/>
              <a:t> D. </a:t>
            </a:r>
            <a:r>
              <a:rPr lang="en-GB" sz="1500">
                <a:highlight>
                  <a:srgbClr val="FFFF00"/>
                </a:highlight>
              </a:rPr>
              <a:t>These symptoms are not attributable to another medical or neurological condition </a:t>
            </a:r>
            <a:r>
              <a:rPr lang="en-GB" sz="1500"/>
              <a:t>or to low abilities in the domains of word structure and grammar, and are not better explained by autism spectrum disorder, intellectual disability, global developmental delay or another mental disorder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ASD- what it looks like </a:t>
            </a:r>
            <a:br>
              <a:rPr lang="en-GB"/>
            </a:br>
            <a:r>
              <a:rPr lang="en-GB"/>
              <a:t>Pre school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</a:pPr>
            <a:r>
              <a:rPr lang="en-GB" sz="1500"/>
              <a:t>Non verbal or non functional speech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Repetitive noises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On own agenda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No name response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No sharing joint attention/joint referencing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No shared enjoyment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Eye contact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Sensory interests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Repetitive interests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Stereotyped behaviours</a:t>
            </a:r>
          </a:p>
          <a:p>
            <a:pPr lvl="1">
              <a:lnSpc>
                <a:spcPct val="100000"/>
              </a:lnSpc>
            </a:pPr>
            <a:r>
              <a:rPr lang="en-GB" sz="1500"/>
              <a:t>Poor sense of personal space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981203" y="260649"/>
            <a:ext cx="8229600" cy="1143000"/>
          </a:xfrm>
        </p:spPr>
        <p:txBody>
          <a:bodyPr/>
          <a:lstStyle/>
          <a:p>
            <a:pPr lvl="0"/>
            <a:r>
              <a:rPr lang="en-GB"/>
              <a:t>ASD – what it can look like</a:t>
            </a:r>
            <a:br>
              <a:rPr lang="en-GB"/>
            </a:br>
            <a:r>
              <a:rPr lang="en-GB"/>
              <a:t>School Aged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US" sz="1900"/>
              <a:t>H</a:t>
            </a:r>
            <a:r>
              <a:rPr lang="en-GB" sz="1900"/>
              <a:t>ard to engage, relationships </a:t>
            </a:r>
            <a:r>
              <a:rPr lang="en-US" sz="1900"/>
              <a:t>not important</a:t>
            </a:r>
          </a:p>
          <a:p>
            <a:pPr lvl="0">
              <a:lnSpc>
                <a:spcPct val="100000"/>
              </a:lnSpc>
            </a:pPr>
            <a:r>
              <a:rPr lang="en-US" sz="1900"/>
              <a:t>Difficulties in sustaining conversations</a:t>
            </a:r>
          </a:p>
          <a:p>
            <a:pPr lvl="0">
              <a:lnSpc>
                <a:spcPct val="100000"/>
              </a:lnSpc>
            </a:pPr>
            <a:r>
              <a:rPr lang="en-US" sz="1900"/>
              <a:t>Don’t feel need for other people</a:t>
            </a:r>
          </a:p>
          <a:p>
            <a:pPr lvl="0">
              <a:lnSpc>
                <a:spcPct val="100000"/>
              </a:lnSpc>
            </a:pPr>
            <a:r>
              <a:rPr lang="en-US" sz="1900"/>
              <a:t>Seen as cold, lacking empathy, can’t understand emotions</a:t>
            </a:r>
          </a:p>
          <a:p>
            <a:pPr lvl="0">
              <a:lnSpc>
                <a:spcPct val="100000"/>
              </a:lnSpc>
            </a:pPr>
            <a:r>
              <a:rPr lang="en-US" sz="1900"/>
              <a:t>Difficulty taking other’s views</a:t>
            </a:r>
          </a:p>
          <a:p>
            <a:pPr lvl="0">
              <a:lnSpc>
                <a:spcPct val="100000"/>
              </a:lnSpc>
            </a:pPr>
            <a:r>
              <a:rPr lang="en-US" sz="1900"/>
              <a:t>Rely strongly on cognitive information, not feelings</a:t>
            </a:r>
          </a:p>
          <a:p>
            <a:pPr lvl="0">
              <a:lnSpc>
                <a:spcPct val="100000"/>
              </a:lnSpc>
            </a:pPr>
            <a:r>
              <a:rPr lang="en-US" sz="1900"/>
              <a:t>Rigidity in thinking</a:t>
            </a:r>
          </a:p>
          <a:p>
            <a:pPr lvl="0">
              <a:lnSpc>
                <a:spcPct val="100000"/>
              </a:lnSpc>
            </a:pPr>
            <a:r>
              <a:rPr lang="en-GB" sz="1900"/>
              <a:t>Often heightened or reduced sensitivities</a:t>
            </a:r>
          </a:p>
          <a:p>
            <a:pPr lvl="0">
              <a:lnSpc>
                <a:spcPct val="100000"/>
              </a:lnSpc>
            </a:pPr>
            <a:endParaRPr lang="en-US" sz="19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/>
              <a:t>Diagnostic process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GB" sz="1600"/>
              <a:t>Pre School vs School Aged children</a:t>
            </a:r>
          </a:p>
          <a:p>
            <a:pPr lvl="0">
              <a:lnSpc>
                <a:spcPct val="100000"/>
              </a:lnSpc>
            </a:pPr>
            <a:endParaRPr lang="en-GB" sz="1600"/>
          </a:p>
          <a:p>
            <a:pPr lvl="0">
              <a:lnSpc>
                <a:spcPct val="100000"/>
              </a:lnSpc>
            </a:pPr>
            <a:r>
              <a:rPr lang="en-GB" sz="1600"/>
              <a:t>Pre School</a:t>
            </a:r>
          </a:p>
          <a:p>
            <a:pPr lvl="1">
              <a:lnSpc>
                <a:spcPct val="100000"/>
              </a:lnSpc>
            </a:pPr>
            <a:r>
              <a:rPr lang="en-GB" sz="1400"/>
              <a:t>Usually HV referral, rarely GP, sometimes SLT</a:t>
            </a:r>
          </a:p>
          <a:p>
            <a:pPr lvl="1">
              <a:lnSpc>
                <a:spcPct val="100000"/>
              </a:lnSpc>
            </a:pPr>
            <a:r>
              <a:rPr lang="en-GB" sz="1400"/>
              <a:t>Nursery report is essential</a:t>
            </a:r>
          </a:p>
          <a:p>
            <a:pPr lvl="1">
              <a:lnSpc>
                <a:spcPct val="100000"/>
              </a:lnSpc>
            </a:pPr>
            <a:r>
              <a:rPr lang="en-GB" sz="1400"/>
              <a:t>MDA process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SpHV, SLT, OT, Paediatrician, Psychology, PT only if a physical concern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- developmental levels are useful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limitations</a:t>
            </a:r>
          </a:p>
          <a:p>
            <a:pPr lvl="1">
              <a:lnSpc>
                <a:spcPct val="100000"/>
              </a:lnSpc>
            </a:pPr>
            <a:r>
              <a:rPr lang="en-GB" sz="1400"/>
              <a:t>Nursery encouraged to attend feedback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Action plan</a:t>
            </a:r>
          </a:p>
          <a:p>
            <a:pPr lvl="2">
              <a:lnSpc>
                <a:spcPct val="100000"/>
              </a:lnSpc>
            </a:pPr>
            <a:r>
              <a:rPr lang="en-GB" sz="1200"/>
              <a:t>EHCP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en-GB" sz="1900"/>
              <a:t>School Aged pathway</a:t>
            </a:r>
          </a:p>
          <a:p>
            <a:pPr lvl="1">
              <a:lnSpc>
                <a:spcPct val="100000"/>
              </a:lnSpc>
            </a:pPr>
            <a:r>
              <a:rPr lang="en-GB" sz="1700"/>
              <a:t>Age 4-11; beyond this age is ADYSS</a:t>
            </a:r>
          </a:p>
          <a:p>
            <a:pPr lvl="1">
              <a:lnSpc>
                <a:spcPct val="100000"/>
              </a:lnSpc>
            </a:pPr>
            <a:r>
              <a:rPr lang="en-GB" sz="1700"/>
              <a:t>GP/School nurse/SLT referral- through Barnardo’s, not directly to us</a:t>
            </a:r>
          </a:p>
          <a:p>
            <a:pPr lvl="1">
              <a:lnSpc>
                <a:spcPct val="100000"/>
              </a:lnSpc>
            </a:pPr>
            <a:r>
              <a:rPr lang="en-GB" sz="1700"/>
              <a:t>Schools not able to refer directly but school information is essential</a:t>
            </a:r>
          </a:p>
          <a:p>
            <a:pPr lvl="1">
              <a:lnSpc>
                <a:spcPct val="100000"/>
              </a:lnSpc>
            </a:pPr>
            <a:r>
              <a:rPr lang="en-GB" sz="1700"/>
              <a:t>Useful info include: </a:t>
            </a:r>
          </a:p>
          <a:p>
            <a:pPr lvl="2">
              <a:lnSpc>
                <a:spcPct val="100000"/>
              </a:lnSpc>
            </a:pPr>
            <a:r>
              <a:rPr lang="en-GB" sz="1500"/>
              <a:t>General concerns within school</a:t>
            </a:r>
          </a:p>
          <a:p>
            <a:pPr lvl="2">
              <a:lnSpc>
                <a:spcPct val="100000"/>
              </a:lnSpc>
            </a:pPr>
            <a:r>
              <a:rPr lang="en-GB" sz="1500"/>
              <a:t>Learning levels</a:t>
            </a:r>
          </a:p>
          <a:p>
            <a:pPr lvl="2">
              <a:lnSpc>
                <a:spcPct val="100000"/>
              </a:lnSpc>
            </a:pPr>
            <a:r>
              <a:rPr lang="en-GB" sz="1500"/>
              <a:t>What has been put in place to support the child</a:t>
            </a:r>
          </a:p>
          <a:p>
            <a:pPr lvl="2">
              <a:lnSpc>
                <a:spcPct val="100000"/>
              </a:lnSpc>
            </a:pPr>
            <a:r>
              <a:rPr lang="en-GB" sz="1500"/>
              <a:t>More specific for social communication- social interaction with peers, adults, younger or older children, conversation skills, play skills, social background, family history, sensory processing difficulties</a:t>
            </a:r>
          </a:p>
          <a:p>
            <a:pPr lvl="1">
              <a:lnSpc>
                <a:spcPct val="100000"/>
              </a:lnSpc>
            </a:pPr>
            <a:r>
              <a:rPr lang="en-GB" sz="1700"/>
              <a:t>Home educated children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GB" sz="17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Galler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301</TotalTime>
  <Words>1509</Words>
  <Application>Microsoft Office PowerPoint</Application>
  <PresentationFormat>Widescreen</PresentationFormat>
  <Paragraphs>219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Gill Sans MT</vt:lpstr>
      <vt:lpstr>Gallery</vt:lpstr>
      <vt:lpstr>Key points for autism assessment in children</vt:lpstr>
      <vt:lpstr>PowerPoint Presentation</vt:lpstr>
      <vt:lpstr>PowerPoint Presentation</vt:lpstr>
      <vt:lpstr>DSM-V Autistic Spectrum Disorder</vt:lpstr>
      <vt:lpstr>DSM- V Social (pragmatic) communication disorder </vt:lpstr>
      <vt:lpstr>ASD- what it looks like  Pre school</vt:lpstr>
      <vt:lpstr>ASD – what it can look like School Aged</vt:lpstr>
      <vt:lpstr>Diagnostic process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Sometimes the outcome is:</vt:lpstr>
      <vt:lpstr>PowerPoint Presentation</vt:lpstr>
      <vt:lpstr>PowerPoint Presentation</vt:lpstr>
      <vt:lpstr>Prevalence of Psychiatric Disorders in Children with Autism (Simonoff et al 2008)</vt:lpstr>
      <vt:lpstr> (Cont.)</vt:lpstr>
      <vt:lpstr>PowerPoint Presentation</vt:lpstr>
      <vt:lpstr>PowerPoint Presentation</vt:lpstr>
      <vt:lpstr>Red Flags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Key points for autism assessment in children</dc:title>
  <dc:creator>Dass Shivana</dc:creator>
  <cp:lastModifiedBy>Laura Leeder</cp:lastModifiedBy>
  <cp:revision>11</cp:revision>
  <dcterms:created xsi:type="dcterms:W3CDTF">2022-08-31T14:00:36Z</dcterms:created>
  <dcterms:modified xsi:type="dcterms:W3CDTF">2022-09-14T09:21:40Z</dcterms:modified>
</cp:coreProperties>
</file>