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1"/>
  </p:notesMasterIdLst>
  <p:sldIdLst>
    <p:sldId id="256" r:id="rId2"/>
    <p:sldId id="258" r:id="rId3"/>
    <p:sldId id="259" r:id="rId4"/>
    <p:sldId id="265" r:id="rId5"/>
    <p:sldId id="257" r:id="rId6"/>
    <p:sldId id="260" r:id="rId7"/>
    <p:sldId id="261" r:id="rId8"/>
    <p:sldId id="266" r:id="rId9"/>
    <p:sldId id="263" r:id="rId10"/>
    <p:sldId id="264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75D76-D1F4-4AE8-A7F4-4D1A60A50852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30656-FE35-48CC-AAA0-538FFFB18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14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most children over two years of age (and adults), if they are including a variety of foods from each of the food groups of the on a daily basis, they are likely to be getting most of what they need.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656-FE35-48CC-AAA0-538FFFB18D1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9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around 5 years of age healthy eating should be encouraged but start to establish healthy eating habits from as early as possible.</a:t>
            </a:r>
          </a:p>
          <a:p>
            <a:r>
              <a:rPr lang="en-GB" dirty="0" err="1" smtClean="0"/>
              <a:t>Vit</a:t>
            </a:r>
            <a:r>
              <a:rPr lang="en-GB" dirty="0" smtClean="0"/>
              <a:t> D mainly synthesised in body from sun</a:t>
            </a:r>
          </a:p>
          <a:p>
            <a:r>
              <a:rPr lang="en-GB" dirty="0" err="1" smtClean="0"/>
              <a:t>Vit</a:t>
            </a:r>
            <a:r>
              <a:rPr lang="en-GB" dirty="0" smtClean="0"/>
              <a:t> A required for eye</a:t>
            </a:r>
            <a:r>
              <a:rPr lang="en-GB" baseline="0" dirty="0" smtClean="0"/>
              <a:t> development, skin, immune system and normal growth</a:t>
            </a:r>
          </a:p>
          <a:p>
            <a:r>
              <a:rPr lang="en-GB" baseline="0" dirty="0" err="1" smtClean="0"/>
              <a:t>Vit</a:t>
            </a:r>
            <a:r>
              <a:rPr lang="en-GB" baseline="0" dirty="0" smtClean="0"/>
              <a:t> C needed for enhanced iron absorption and wound healing and a deficiency leads to scurvy. </a:t>
            </a:r>
          </a:p>
          <a:p>
            <a:r>
              <a:rPr lang="en-GB" baseline="0" dirty="0" smtClean="0"/>
              <a:t>Iron needed for making red blood cells</a:t>
            </a:r>
          </a:p>
          <a:p>
            <a:r>
              <a:rPr lang="en-GB" dirty="0" smtClean="0"/>
              <a:t>Inadequate protein affects growth and muscle development</a:t>
            </a:r>
          </a:p>
          <a:p>
            <a:r>
              <a:rPr lang="en-GB" dirty="0" smtClean="0"/>
              <a:t>Fibre helps you feel full for longer</a:t>
            </a:r>
            <a:r>
              <a:rPr lang="en-GB" baseline="0" dirty="0" smtClean="0"/>
              <a:t> and is essential for gut function – a lack can cause constipation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656-FE35-48CC-AAA0-538FFFB18D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0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cubes 4-6 </a:t>
            </a:r>
            <a:r>
              <a:rPr lang="en-GB" dirty="0" err="1" smtClean="0"/>
              <a:t>yrs</a:t>
            </a:r>
            <a:r>
              <a:rPr lang="en-GB" dirty="0" smtClean="0"/>
              <a:t>, 6 cubes</a:t>
            </a:r>
            <a:r>
              <a:rPr lang="en-GB" baseline="0" dirty="0" smtClean="0"/>
              <a:t> 7-10 </a:t>
            </a:r>
            <a:r>
              <a:rPr lang="en-GB" baseline="0" dirty="0" err="1" smtClean="0"/>
              <a:t>yrs</a:t>
            </a:r>
            <a:r>
              <a:rPr lang="en-GB" baseline="0" dirty="0" smtClean="0"/>
              <a:t>, 7 cubes 11+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656-FE35-48CC-AAA0-538FFFB18D1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3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evidence children who drink extra water perform better in attention and memory tests.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30656-FE35-48CC-AAA0-538FFFB18D1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45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9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16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32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332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19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0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9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72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5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7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17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06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8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5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30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D0709-9EC9-4C14-B6A6-3C6BEB523BD9}" type="datetimeFigureOut">
              <a:rPr lang="en-GB" smtClean="0"/>
              <a:t>30/11/2021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3E2888-F696-4472-ACB8-97212A081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A Healthy Diet for our children – what does this mean?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Collette Green </a:t>
            </a:r>
          </a:p>
          <a:p>
            <a:r>
              <a:rPr lang="en-GB" sz="2000" dirty="0" smtClean="0"/>
              <a:t> Specialist Paediatric Dietitian</a:t>
            </a:r>
            <a:endParaRPr lang="en-GB" sz="2000" dirty="0"/>
          </a:p>
          <a:p>
            <a:r>
              <a:rPr lang="en-GB" sz="2000" dirty="0" smtClean="0"/>
              <a:t>ESNEFT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3449358"/>
            <a:ext cx="3836561" cy="28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Foods and drinks high in fat and sugar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 healthy diet should be low in these foods</a:t>
            </a:r>
          </a:p>
          <a:p>
            <a:r>
              <a:rPr lang="en-GB" sz="2000" dirty="0" smtClean="0"/>
              <a:t>These foods provide extra energy and few nutrients.</a:t>
            </a:r>
          </a:p>
          <a:p>
            <a:r>
              <a:rPr lang="en-GB" sz="2000" dirty="0" smtClean="0"/>
              <a:t>Children are eating too much sugar (&gt;2x what they should)</a:t>
            </a:r>
          </a:p>
          <a:p>
            <a:r>
              <a:rPr lang="en-GB" sz="2000" dirty="0" smtClean="0"/>
              <a:t>Can cause a build up of bad fats and lead to weight gain as well as tooth decay/type 2 diabetes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How much is too much?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438" y="4156364"/>
            <a:ext cx="1879600" cy="1908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39" y="4073236"/>
            <a:ext cx="1667164" cy="2083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149" y="4073236"/>
            <a:ext cx="1812016" cy="199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218" y="175491"/>
            <a:ext cx="7056582" cy="634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9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Fluid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Adequate hydration is vital for good health.</a:t>
            </a:r>
          </a:p>
          <a:p>
            <a:r>
              <a:rPr lang="en-GB" sz="2000" dirty="0" smtClean="0"/>
              <a:t>Dehydration can cause a lack of concentration, tiredness and dizziness. </a:t>
            </a:r>
          </a:p>
          <a:p>
            <a:r>
              <a:rPr lang="en-GB" sz="2000" dirty="0" smtClean="0"/>
              <a:t>Drinking water is the easiest way to get sufficient fluid</a:t>
            </a:r>
          </a:p>
          <a:p>
            <a:r>
              <a:rPr lang="en-GB" sz="2000" dirty="0" smtClean="0"/>
              <a:t>Children need frequent reminders as don’t recognise thirst as well</a:t>
            </a:r>
          </a:p>
          <a:p>
            <a:r>
              <a:rPr lang="en-GB" sz="2000" dirty="0" smtClean="0"/>
              <a:t>Recommended intakes: </a:t>
            </a:r>
          </a:p>
          <a:p>
            <a:pPr lvl="2"/>
            <a:r>
              <a:rPr lang="en-GB" sz="1600" dirty="0" smtClean="0"/>
              <a:t>4-8yrs	1280ml</a:t>
            </a:r>
          </a:p>
          <a:p>
            <a:pPr lvl="2"/>
            <a:r>
              <a:rPr lang="en-GB" sz="1600" dirty="0" smtClean="0"/>
              <a:t>9-13yrs Boys 1680mls &amp; Girls 1520mls</a:t>
            </a:r>
          </a:p>
          <a:p>
            <a:pPr lvl="2"/>
            <a:r>
              <a:rPr lang="en-GB" sz="1600" dirty="0" smtClean="0"/>
              <a:t>&gt;14yrs adult recommendation</a:t>
            </a:r>
          </a:p>
          <a:p>
            <a:pPr lvl="8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1630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Packed lunches &amp; School meals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Often schools have a healthy eating policy which encompasses packed lunches</a:t>
            </a:r>
          </a:p>
          <a:p>
            <a:r>
              <a:rPr lang="en-GB" sz="2000" dirty="0" smtClean="0"/>
              <a:t>Should be encouraged to adhere to healthy eating guidelines</a:t>
            </a:r>
          </a:p>
          <a:p>
            <a:r>
              <a:rPr lang="en-GB" sz="2000" dirty="0" smtClean="0"/>
              <a:t>More likely to provide excess fat and sugar </a:t>
            </a:r>
          </a:p>
          <a:p>
            <a:r>
              <a:rPr lang="en-GB" sz="2000" dirty="0" smtClean="0"/>
              <a:t>Packed lunches can be important for some children especially restricted diets</a:t>
            </a:r>
            <a:endParaRPr lang="en-GB" sz="2000" dirty="0"/>
          </a:p>
          <a:p>
            <a:r>
              <a:rPr lang="en-GB" sz="2000" dirty="0" smtClean="0"/>
              <a:t>School meals have standards set by the government which schools have to meet.</a:t>
            </a:r>
          </a:p>
          <a:p>
            <a:r>
              <a:rPr lang="en-GB" sz="2000" dirty="0" smtClean="0"/>
              <a:t>Free school meals and snacks can help support healthy eating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961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allergies/Intolerances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Some children have food </a:t>
            </a:r>
            <a:r>
              <a:rPr lang="en-GB" sz="2000" dirty="0" smtClean="0"/>
              <a:t>allergies/intolerance(s</a:t>
            </a:r>
            <a:r>
              <a:rPr lang="en-GB" sz="2000" dirty="0"/>
              <a:t>) which can mean that their mood or behaviour are affected by specific foods or ingredients. These can produce physical symptoms too.</a:t>
            </a:r>
          </a:p>
          <a:p>
            <a:r>
              <a:rPr lang="en-GB" sz="2000" dirty="0"/>
              <a:t>Can cause issues such as eczema, anaphylaxis, nausea and vomiting, abdominal pain and growth issues.</a:t>
            </a:r>
          </a:p>
          <a:p>
            <a:r>
              <a:rPr lang="en-GB" sz="2000" dirty="0"/>
              <a:t>Milk, soya, egg and peanut allergies most common</a:t>
            </a:r>
          </a:p>
          <a:p>
            <a:r>
              <a:rPr lang="en-GB" sz="2000" dirty="0" smtClean="0"/>
              <a:t>5-8% of children suffer with food allergies</a:t>
            </a:r>
          </a:p>
          <a:p>
            <a:r>
              <a:rPr lang="en-GB" sz="2000" dirty="0" smtClean="0"/>
              <a:t>Under section 100 of The children and families act (2014) schools have a duty to support pupils with medical conditions</a:t>
            </a:r>
          </a:p>
          <a:p>
            <a:r>
              <a:rPr lang="en-GB" sz="2000" dirty="0" smtClean="0"/>
              <a:t>Food information Regulations 2014 requires all schools to list allergens</a:t>
            </a:r>
          </a:p>
          <a:p>
            <a:r>
              <a:rPr lang="en-GB" sz="2000" dirty="0" smtClean="0"/>
              <a:t>Children with food allergies can have much more limited diets</a:t>
            </a:r>
          </a:p>
        </p:txBody>
      </p:sp>
    </p:spTree>
    <p:extLst>
      <p:ext uri="{BB962C8B-B14F-4D97-AF65-F5344CB8AC3E}">
        <p14:creationId xmlns:p14="http://schemas.microsoft.com/office/powerpoint/2010/main" val="38762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Obesity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Since 1992 rates of children who are overweight/obese have doubled.</a:t>
            </a:r>
          </a:p>
          <a:p>
            <a:r>
              <a:rPr lang="en-GB" sz="2000" dirty="0" smtClean="0"/>
              <a:t>School meals should aim to be healthy to improve children's health – especially obesity</a:t>
            </a:r>
            <a:endParaRPr lang="en-GB" sz="2000" dirty="0"/>
          </a:p>
          <a:p>
            <a:r>
              <a:rPr lang="en-GB" sz="2000" dirty="0" smtClean="0"/>
              <a:t>Last data showed 22% reception children and 34% Year 6 were overweight/obese</a:t>
            </a:r>
          </a:p>
          <a:p>
            <a:r>
              <a:rPr lang="en-GB" sz="2000" dirty="0" smtClean="0"/>
              <a:t>Associated with psychological and emotional issues – including bullying.</a:t>
            </a:r>
          </a:p>
          <a:p>
            <a:r>
              <a:rPr lang="en-GB" sz="2000" dirty="0" smtClean="0"/>
              <a:t>Children who are overweight/obese more likely to be in adulthood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358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 &amp;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Eating a wide variety of nutritious foods helps mood, attention and learning.</a:t>
            </a:r>
          </a:p>
          <a:p>
            <a:r>
              <a:rPr lang="en-GB" sz="2000" dirty="0"/>
              <a:t>Eating regular meals also helps promote good mood and attention.</a:t>
            </a:r>
          </a:p>
          <a:p>
            <a:r>
              <a:rPr lang="en-GB" sz="2000" dirty="0"/>
              <a:t>Including foods that are rich in dietary fibre may also help.</a:t>
            </a:r>
          </a:p>
          <a:p>
            <a:r>
              <a:rPr lang="en-GB" sz="2000" dirty="0"/>
              <a:t>Nutritional supplements may help some children. This is especially true when the diet is low in any particular nutrients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Some evidence children with ADHD can benefit from supplements</a:t>
            </a:r>
          </a:p>
          <a:p>
            <a:r>
              <a:rPr lang="en-GB" sz="2000" dirty="0" smtClean="0"/>
              <a:t>No evidence of benefit of milk &amp; gluten free diets in ASD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3357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Eating Disorders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2545"/>
            <a:ext cx="8596668" cy="4378817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Eating disorder is a mental health condition where food/excessive exercise is used to cope with feelings/emotions</a:t>
            </a:r>
          </a:p>
          <a:p>
            <a:r>
              <a:rPr lang="en-GB" sz="2000" dirty="0" smtClean="0"/>
              <a:t>Can affect at any age but usually teenagers (13-17) most affected</a:t>
            </a:r>
          </a:p>
          <a:p>
            <a:r>
              <a:rPr lang="en-GB" sz="2000" dirty="0" smtClean="0"/>
              <a:t>Includes anorexia nervosa, bulimia, binge eating disorder.</a:t>
            </a:r>
          </a:p>
          <a:p>
            <a:r>
              <a:rPr lang="en-GB" sz="2000" dirty="0" smtClean="0"/>
              <a:t>Physical signs include poor tolerance to cold, dramatic weight loss, periods stopping. Changes in mood, obsessing around food and or exercise</a:t>
            </a:r>
          </a:p>
          <a:p>
            <a:r>
              <a:rPr lang="en-GB" sz="2000" dirty="0" smtClean="0"/>
              <a:t>Rising percentage in young males, younger children (including primary school age) and levels overall post </a:t>
            </a:r>
            <a:r>
              <a:rPr lang="en-GB" sz="2000" dirty="0" err="1" smtClean="0"/>
              <a:t>covid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ARFID (Avoidant Restrictive Food Intake Disorder) – very limited diet &amp; can be due to fear of eating, lack of interest in food and sensory issues. Strongly associated with ASD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4545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healthy diet is important for normal growth and development</a:t>
            </a:r>
          </a:p>
          <a:p>
            <a:r>
              <a:rPr lang="en-GB" dirty="0" smtClean="0"/>
              <a:t>It is also required to reduce the risk of being overweight/obese</a:t>
            </a:r>
          </a:p>
          <a:p>
            <a:r>
              <a:rPr lang="en-GB" dirty="0" smtClean="0"/>
              <a:t>Children need a healthy </a:t>
            </a:r>
            <a:r>
              <a:rPr lang="en-GB" dirty="0"/>
              <a:t>diet combined with </a:t>
            </a:r>
            <a:r>
              <a:rPr lang="en-GB" dirty="0" smtClean="0"/>
              <a:t>exercise to maintain a healthy weight</a:t>
            </a:r>
          </a:p>
          <a:p>
            <a:r>
              <a:rPr lang="en-GB" dirty="0" smtClean="0"/>
              <a:t>A good variety reduces risk of lack of specific nutrients</a:t>
            </a:r>
          </a:p>
          <a:p>
            <a:r>
              <a:rPr lang="en-GB" dirty="0" smtClean="0"/>
              <a:t>A regular and well balanced diet can be helpful to ensure good energy levels, better concentration and adequate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626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800" y="1597891"/>
            <a:ext cx="3897745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82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Healthy eating guidelines</a:t>
            </a:r>
          </a:p>
          <a:p>
            <a:r>
              <a:rPr lang="en-GB" dirty="0" smtClean="0"/>
              <a:t>Packed lunches &amp; school meals</a:t>
            </a:r>
          </a:p>
          <a:p>
            <a:r>
              <a:rPr lang="en-GB" dirty="0" smtClean="0"/>
              <a:t>Food allergies</a:t>
            </a:r>
          </a:p>
          <a:p>
            <a:r>
              <a:rPr lang="en-GB" dirty="0" smtClean="0"/>
              <a:t>Obesity</a:t>
            </a:r>
          </a:p>
          <a:p>
            <a:r>
              <a:rPr lang="en-GB" dirty="0" smtClean="0"/>
              <a:t>Food &amp; behaviour</a:t>
            </a:r>
          </a:p>
          <a:p>
            <a:r>
              <a:rPr lang="en-GB" dirty="0" smtClean="0"/>
              <a:t>Eating disorders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0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77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 healthy diet is crucial </a:t>
            </a:r>
            <a:r>
              <a:rPr lang="en-GB" sz="2000" dirty="0"/>
              <a:t>to give the right balance of foods to meet nutritional </a:t>
            </a:r>
            <a:r>
              <a:rPr lang="en-GB" sz="2000" dirty="0" smtClean="0"/>
              <a:t>needs and support the brain, children require: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E</a:t>
            </a:r>
            <a:r>
              <a:rPr lang="en-GB" sz="2000" dirty="0" smtClean="0"/>
              <a:t>nergy </a:t>
            </a:r>
            <a:r>
              <a:rPr lang="en-GB" sz="2000" dirty="0"/>
              <a:t>for </a:t>
            </a:r>
            <a:r>
              <a:rPr lang="en-GB" sz="2000" dirty="0" smtClean="0"/>
              <a:t>growth – children still actively growing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Protein </a:t>
            </a:r>
            <a:r>
              <a:rPr lang="en-GB" sz="2000" dirty="0"/>
              <a:t>to build new </a:t>
            </a:r>
            <a:r>
              <a:rPr lang="en-GB" sz="2000" dirty="0" smtClean="0"/>
              <a:t>tissues – repair &amp; growth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Vitamins and mineral for healthy growth and </a:t>
            </a:r>
            <a:r>
              <a:rPr lang="en-GB" sz="2000" dirty="0" smtClean="0"/>
              <a:t>development - Including brain</a:t>
            </a:r>
            <a:endParaRPr lang="en-GB" sz="2000" dirty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Fibre for bowel health</a:t>
            </a:r>
          </a:p>
          <a:p>
            <a:r>
              <a:rPr lang="en-GB" sz="2000" dirty="0" smtClean="0"/>
              <a:t>We encourage </a:t>
            </a:r>
            <a:r>
              <a:rPr lang="en-GB" sz="2000" dirty="0"/>
              <a:t>variety to ensure a wide range of nutrients to stay healthy</a:t>
            </a:r>
          </a:p>
          <a:p>
            <a:r>
              <a:rPr lang="en-GB" sz="2000" dirty="0" smtClean="0"/>
              <a:t>Regular meals – helps regulate blood sugar</a:t>
            </a:r>
          </a:p>
          <a:p>
            <a:r>
              <a:rPr lang="en-GB" sz="2000" dirty="0" smtClean="0"/>
              <a:t>Common childhood nutritional problems include constipation, iron deficiency anaemia, food refusal/fussy eating, overweight/obesity, food allergies and Vitamin D deficiency.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3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an adequate and varied diet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45" y="1649314"/>
            <a:ext cx="8321963" cy="50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Healthy eating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91" y="1825625"/>
            <a:ext cx="10873509" cy="197052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School age children grow fast and still have high nutritional requirements in relation to their body size</a:t>
            </a:r>
          </a:p>
          <a:p>
            <a:pPr lvl="3"/>
            <a:r>
              <a:rPr lang="en-GB" sz="1600" dirty="0" smtClean="0"/>
              <a:t>Adult </a:t>
            </a:r>
            <a:r>
              <a:rPr lang="en-GB" sz="1600" dirty="0"/>
              <a:t>needs 35 kcals / kg</a:t>
            </a:r>
          </a:p>
          <a:p>
            <a:pPr lvl="3"/>
            <a:r>
              <a:rPr lang="en-GB" sz="1600" dirty="0"/>
              <a:t>10 year old needs 68 kcals / kg</a:t>
            </a:r>
          </a:p>
          <a:p>
            <a:pPr lvl="3"/>
            <a:r>
              <a:rPr lang="en-GB" sz="1600" dirty="0"/>
              <a:t>5 year old needs 90 kcals / </a:t>
            </a:r>
            <a:r>
              <a:rPr lang="en-GB" sz="1600" dirty="0" smtClean="0"/>
              <a:t>kg</a:t>
            </a:r>
          </a:p>
          <a:p>
            <a:pPr marL="1371600" lvl="3" indent="0">
              <a:buNone/>
            </a:pPr>
            <a:endParaRPr lang="en-GB" dirty="0" smtClean="0"/>
          </a:p>
          <a:p>
            <a:pPr marL="1371600" lvl="3" indent="0">
              <a:buNone/>
            </a:pPr>
            <a:endParaRPr lang="en-GB" dirty="0"/>
          </a:p>
          <a:p>
            <a:pPr marL="1371600" lvl="3" indent="0" algn="r">
              <a:buNone/>
            </a:pPr>
            <a:endParaRPr lang="en-GB" dirty="0"/>
          </a:p>
          <a:p>
            <a:pPr marL="1371600" lvl="3" indent="0" algn="r"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4217" y="4104229"/>
            <a:ext cx="10605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Children also require adequate iron, protein, vitamin A, C &amp; D, fibre and calcium as the key nutrients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Appetites </a:t>
            </a:r>
            <a:r>
              <a:rPr lang="en-GB" sz="2000" dirty="0"/>
              <a:t>vary from day to day. Eat better if in a routine.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What</a:t>
            </a:r>
            <a:r>
              <a:rPr lang="en-GB" sz="2000" dirty="0"/>
              <a:t>, and how, children eat can affect their mood, behaviour and learning.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04061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Carbohydrate foods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These are required to provide the body with energy</a:t>
            </a:r>
          </a:p>
          <a:p>
            <a:r>
              <a:rPr lang="en-GB" sz="2000" dirty="0" smtClean="0"/>
              <a:t>Complex carbohydrates best, simple carbohydrates (sugars)- limit</a:t>
            </a:r>
          </a:p>
          <a:p>
            <a:r>
              <a:rPr lang="en-GB" sz="2000" dirty="0" smtClean="0"/>
              <a:t>Each meal should be based on food from this group</a:t>
            </a:r>
          </a:p>
          <a:p>
            <a:r>
              <a:rPr lang="en-GB" sz="2000" dirty="0" smtClean="0"/>
              <a:t>Higher fibre varieties help children feel full for longer (advised from 5 years of age)</a:t>
            </a:r>
          </a:p>
          <a:p>
            <a:r>
              <a:rPr lang="en-GB" sz="2000" dirty="0" smtClean="0"/>
              <a:t>Children should be discouraged from following a low carb diet as children require these foods for growth.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345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Protein &amp; Omega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Consists of meat, fish, eggs, beans and other non dairy sources.</a:t>
            </a:r>
          </a:p>
          <a:p>
            <a:r>
              <a:rPr lang="en-GB" sz="2000" dirty="0" smtClean="0"/>
              <a:t>As well as protein provides essential minerals including iron. </a:t>
            </a:r>
          </a:p>
          <a:p>
            <a:r>
              <a:rPr lang="en-GB" sz="2000" dirty="0" smtClean="0"/>
              <a:t>School meals should include a portion of this each day. </a:t>
            </a:r>
          </a:p>
          <a:p>
            <a:r>
              <a:rPr lang="en-GB" sz="2000" dirty="0" smtClean="0"/>
              <a:t>Can be a good source of Omega – 3 (essential fatty acid) – support proper development &amp; functioning of the brain</a:t>
            </a:r>
          </a:p>
          <a:p>
            <a:r>
              <a:rPr lang="en-GB" sz="2000" dirty="0" smtClean="0"/>
              <a:t>Main sources of omega 3’s – flaxseed oil, walnuts, cod liver oils, offal, seafood and oily fish</a:t>
            </a:r>
          </a:p>
          <a:p>
            <a:r>
              <a:rPr lang="en-GB" sz="2000" dirty="0" smtClean="0"/>
              <a:t>Some reports that children with ADHD and associated behavioural problems have low blood omega 3 levels – no current evidence of a strong link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71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Fruit and Vegetables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Should aim for 5 portions per day</a:t>
            </a:r>
          </a:p>
          <a:p>
            <a:r>
              <a:rPr lang="en-GB" sz="2000" dirty="0" smtClean="0"/>
              <a:t>Rough portion guide – size of palm of child’s hand</a:t>
            </a:r>
          </a:p>
          <a:p>
            <a:r>
              <a:rPr lang="en-GB" sz="2000" dirty="0" smtClean="0"/>
              <a:t>Can be fresh, frozen, tinned, dried or juice (although avoid excessive fruit juice and combine with a meal). </a:t>
            </a:r>
          </a:p>
          <a:p>
            <a:r>
              <a:rPr lang="en-GB" sz="2000" dirty="0" smtClean="0"/>
              <a:t>School fruit snacks can contribute to reaching target</a:t>
            </a:r>
          </a:p>
          <a:p>
            <a:r>
              <a:rPr lang="en-GB" sz="2000" dirty="0" smtClean="0"/>
              <a:t>Provide a variety of essential vitamins and minerals</a:t>
            </a:r>
          </a:p>
          <a:p>
            <a:r>
              <a:rPr lang="en-GB" sz="2000" dirty="0" smtClean="0"/>
              <a:t>Important to prevent deficiencies such as scurvy, anaemia </a:t>
            </a:r>
          </a:p>
        </p:txBody>
      </p:sp>
    </p:spTree>
    <p:extLst>
      <p:ext uri="{BB962C8B-B14F-4D97-AF65-F5344CB8AC3E}">
        <p14:creationId xmlns:p14="http://schemas.microsoft.com/office/powerpoint/2010/main" val="9758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It is well known that fibre is important for gut health. It also seems to help regulate blood sugar, which may help with mood and attention.</a:t>
            </a:r>
          </a:p>
          <a:p>
            <a:r>
              <a:rPr lang="en-GB" sz="2000" dirty="0" smtClean="0"/>
              <a:t>The </a:t>
            </a:r>
            <a:r>
              <a:rPr lang="en-GB" sz="2000" dirty="0"/>
              <a:t>positive effects on mood and attention of eating a meal, may last for a shorter time if there is less fibre. </a:t>
            </a:r>
            <a:endParaRPr lang="en-GB" sz="2000" dirty="0" smtClean="0"/>
          </a:p>
          <a:p>
            <a:r>
              <a:rPr lang="en-GB" sz="2000" dirty="0" smtClean="0"/>
              <a:t>Dietary </a:t>
            </a:r>
            <a:r>
              <a:rPr lang="en-GB" sz="2000" dirty="0"/>
              <a:t>fibre and some fermented foods (like live yoghurt) may also promote a healthy “microbiome” (the name given to the billions of micro-organisms living in our gut). This may, in turn, also contribute to good mood and general wellbeing, in ways that are not yet fully understood.</a:t>
            </a:r>
          </a:p>
        </p:txBody>
      </p:sp>
    </p:spTree>
    <p:extLst>
      <p:ext uri="{BB962C8B-B14F-4D97-AF65-F5344CB8AC3E}">
        <p14:creationId xmlns:p14="http://schemas.microsoft.com/office/powerpoint/2010/main" val="36765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1027</TotalTime>
  <Words>1397</Words>
  <Application>Microsoft Office PowerPoint</Application>
  <PresentationFormat>Widescreen</PresentationFormat>
  <Paragraphs>128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Facet</vt:lpstr>
      <vt:lpstr>A Healthy Diet for our children – what does this mean? </vt:lpstr>
      <vt:lpstr>Outline</vt:lpstr>
      <vt:lpstr>Introduction</vt:lpstr>
      <vt:lpstr>What does an adequate and varied diet look like?</vt:lpstr>
      <vt:lpstr>Healthy eating guidelines</vt:lpstr>
      <vt:lpstr>Carbohydrate foods</vt:lpstr>
      <vt:lpstr>Protein &amp; Omega 3</vt:lpstr>
      <vt:lpstr>Fruit and Vegetables</vt:lpstr>
      <vt:lpstr>Fibre</vt:lpstr>
      <vt:lpstr>Foods and drinks high in fat and sugar</vt:lpstr>
      <vt:lpstr>PowerPoint Presentation</vt:lpstr>
      <vt:lpstr>Fluid</vt:lpstr>
      <vt:lpstr>Packed lunches &amp; School meals</vt:lpstr>
      <vt:lpstr>Food allergies/Intolerances</vt:lpstr>
      <vt:lpstr>Obesity</vt:lpstr>
      <vt:lpstr>Food &amp; behaviour</vt:lpstr>
      <vt:lpstr>Eating Disorders</vt:lpstr>
      <vt:lpstr>Conclusion</vt:lpstr>
      <vt:lpstr>Thank you</vt:lpstr>
    </vt:vector>
  </TitlesOfParts>
  <Company>The Ipswich Hospital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for school age children</dc:title>
  <dc:creator>Green, Collette</dc:creator>
  <cp:lastModifiedBy>Green, Collette</cp:lastModifiedBy>
  <cp:revision>29</cp:revision>
  <dcterms:created xsi:type="dcterms:W3CDTF">2021-11-12T16:31:20Z</dcterms:created>
  <dcterms:modified xsi:type="dcterms:W3CDTF">2021-11-30T10:47:29Z</dcterms:modified>
</cp:coreProperties>
</file>