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4" r:id="rId3"/>
    <p:sldId id="257" r:id="rId4"/>
    <p:sldId id="309" r:id="rId5"/>
    <p:sldId id="258" r:id="rId6"/>
    <p:sldId id="307" r:id="rId7"/>
    <p:sldId id="308" r:id="rId8"/>
    <p:sldId id="260" r:id="rId9"/>
    <p:sldId id="271" r:id="rId10"/>
    <p:sldId id="296" r:id="rId11"/>
    <p:sldId id="297" r:id="rId12"/>
    <p:sldId id="298" r:id="rId13"/>
    <p:sldId id="268" r:id="rId14"/>
    <p:sldId id="310" r:id="rId15"/>
    <p:sldId id="259" r:id="rId16"/>
    <p:sldId id="262" r:id="rId17"/>
    <p:sldId id="295" r:id="rId18"/>
    <p:sldId id="261" r:id="rId19"/>
    <p:sldId id="312" r:id="rId20"/>
    <p:sldId id="300" r:id="rId21"/>
    <p:sldId id="304" r:id="rId22"/>
    <p:sldId id="299" r:id="rId23"/>
    <p:sldId id="272" r:id="rId24"/>
    <p:sldId id="305" r:id="rId25"/>
    <p:sldId id="311" r:id="rId26"/>
    <p:sldId id="314" r:id="rId27"/>
    <p:sldId id="315" r:id="rId28"/>
    <p:sldId id="31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793AFE4-AAC7-4EBF-9A18-9977C7F22829}" type="datetimeFigureOut">
              <a:rPr lang="en-GB" smtClean="0"/>
              <a:pPr/>
              <a:t>22/11/2021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21C612B-6AF0-4353-9182-E46A301F2BF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CHRONIC FATIGUE SYNDROME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 sz="2400" dirty="0" smtClean="0"/>
          </a:p>
          <a:p>
            <a:r>
              <a:rPr lang="en-GB" sz="2400" dirty="0" smtClean="0"/>
              <a:t>DR ISABEL BURGESS</a:t>
            </a:r>
          </a:p>
          <a:p>
            <a:r>
              <a:rPr lang="en-GB" sz="2400" dirty="0" smtClean="0"/>
              <a:t> ASSOCIATE SPECIALIST IN PAEDIATRICS 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87% adolescents, 77% primary school age</a:t>
            </a:r>
          </a:p>
          <a:p>
            <a:endParaRPr lang="en-GB" dirty="0"/>
          </a:p>
          <a:p>
            <a:r>
              <a:rPr lang="en-GB" dirty="0" smtClean="0"/>
              <a:t>Attention – sustaining, switching</a:t>
            </a:r>
          </a:p>
          <a:p>
            <a:r>
              <a:rPr lang="en-GB" dirty="0" smtClean="0"/>
              <a:t>Auditory learning</a:t>
            </a:r>
          </a:p>
          <a:p>
            <a:r>
              <a:rPr lang="en-GB" dirty="0" smtClean="0"/>
              <a:t>Recall</a:t>
            </a:r>
          </a:p>
          <a:p>
            <a:r>
              <a:rPr lang="en-GB" dirty="0" smtClean="0"/>
              <a:t>Fatigued by school work</a:t>
            </a:r>
          </a:p>
          <a:p>
            <a:endParaRPr lang="en-GB" dirty="0"/>
          </a:p>
          <a:p>
            <a:r>
              <a:rPr lang="en-GB" dirty="0" smtClean="0"/>
              <a:t>“brain fog”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Cognitive Impairment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9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30% adolescents, 43% primary school age</a:t>
            </a:r>
          </a:p>
          <a:p>
            <a:endParaRPr lang="en-GB" dirty="0"/>
          </a:p>
          <a:p>
            <a:r>
              <a:rPr lang="en-GB" dirty="0" smtClean="0"/>
              <a:t>Dizziness</a:t>
            </a:r>
          </a:p>
          <a:p>
            <a:r>
              <a:rPr lang="en-GB" dirty="0" smtClean="0"/>
              <a:t>Fainting when standing</a:t>
            </a:r>
          </a:p>
          <a:p>
            <a:r>
              <a:rPr lang="en-GB" dirty="0" smtClean="0"/>
              <a:t>Worsening of symptoms after hot baths</a:t>
            </a:r>
          </a:p>
          <a:p>
            <a:endParaRPr lang="en-GB" dirty="0"/>
          </a:p>
          <a:p>
            <a:r>
              <a:rPr lang="en-GB" dirty="0" smtClean="0"/>
              <a:t>Increase fluid intake, salt intake</a:t>
            </a:r>
          </a:p>
          <a:p>
            <a:r>
              <a:rPr lang="en-GB" dirty="0" smtClean="0"/>
              <a:t>May consider referral for medication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Dizziness, blood pressure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2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40% experience significant nausea</a:t>
            </a:r>
          </a:p>
          <a:p>
            <a:r>
              <a:rPr lang="en-GB" dirty="0" smtClean="0"/>
              <a:t>Abdominal pain</a:t>
            </a:r>
          </a:p>
          <a:p>
            <a:endParaRPr lang="en-GB" dirty="0"/>
          </a:p>
          <a:p>
            <a:r>
              <a:rPr lang="en-GB" dirty="0" smtClean="0"/>
              <a:t>Vicious cycle </a:t>
            </a:r>
          </a:p>
          <a:p>
            <a:r>
              <a:rPr lang="en-GB" dirty="0" smtClean="0"/>
              <a:t>May develop eating disorder or obesity</a:t>
            </a:r>
          </a:p>
          <a:p>
            <a:endParaRPr lang="en-GB" dirty="0"/>
          </a:p>
          <a:p>
            <a:r>
              <a:rPr lang="en-GB" dirty="0" smtClean="0"/>
              <a:t>Eating little and often may help with nausea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Gastro-intestinal Symptoms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6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Low mood and anxiety (38%)</a:t>
            </a:r>
          </a:p>
          <a:p>
            <a:r>
              <a:rPr lang="en-GB" dirty="0" smtClean="0"/>
              <a:t>Fibromyalgia</a:t>
            </a:r>
          </a:p>
          <a:p>
            <a:r>
              <a:rPr lang="en-GB" dirty="0" smtClean="0"/>
              <a:t>Migraine</a:t>
            </a:r>
          </a:p>
          <a:p>
            <a:r>
              <a:rPr lang="en-GB" dirty="0" smtClean="0"/>
              <a:t>Irritable Bowel Syndrome</a:t>
            </a:r>
          </a:p>
          <a:p>
            <a:r>
              <a:rPr lang="en-GB" dirty="0" smtClean="0"/>
              <a:t>Hypermobility/ Ehlers </a:t>
            </a:r>
            <a:r>
              <a:rPr lang="en-GB" dirty="0" err="1" smtClean="0"/>
              <a:t>Danlos</a:t>
            </a:r>
            <a:r>
              <a:rPr lang="en-GB" dirty="0" smtClean="0"/>
              <a:t> Syndrome </a:t>
            </a:r>
          </a:p>
          <a:p>
            <a:r>
              <a:rPr lang="en-GB" dirty="0" smtClean="0"/>
              <a:t>POTS (positional orthostatic tachycardia)</a:t>
            </a:r>
          </a:p>
          <a:p>
            <a:endParaRPr lang="en-GB" dirty="0"/>
          </a:p>
          <a:p>
            <a:r>
              <a:rPr lang="en-GB" dirty="0" smtClean="0"/>
              <a:t>Eating disorders</a:t>
            </a:r>
            <a:br>
              <a:rPr lang="en-GB" dirty="0" smtClean="0"/>
            </a:b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Associated Conditions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Symptoms and severity will vary over time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Can be worsened by triggers </a:t>
            </a:r>
            <a:r>
              <a:rPr lang="en-GB" dirty="0" err="1" smtClean="0"/>
              <a:t>eg</a:t>
            </a:r>
            <a:r>
              <a:rPr lang="en-GB" dirty="0" smtClean="0"/>
              <a:t> viral illness, over-exertion but may be no obvious trigger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Flare-ups and relapses are to be expected and should be part of the management plan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Fluctuations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78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The </a:t>
            </a:r>
            <a:r>
              <a:rPr lang="en-GB" b="1" dirty="0" smtClean="0"/>
              <a:t>commonest cause of school absence </a:t>
            </a:r>
            <a:r>
              <a:rPr lang="en-GB" dirty="0" smtClean="0"/>
              <a:t>– lifelong consequences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50% bedbound at some stage</a:t>
            </a:r>
          </a:p>
          <a:p>
            <a:endParaRPr lang="en-GB" dirty="0"/>
          </a:p>
          <a:p>
            <a:r>
              <a:rPr lang="en-GB" dirty="0" smtClean="0"/>
              <a:t>Social isolation, give up hobbies</a:t>
            </a:r>
          </a:p>
          <a:p>
            <a:endParaRPr lang="en-GB" dirty="0"/>
          </a:p>
          <a:p>
            <a:r>
              <a:rPr lang="en-GB" dirty="0" smtClean="0"/>
              <a:t>Parents taking time off work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Prevalence 1-2:100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is CFS Important?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211 children with CFS (Crawley 2009)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62% attended school &lt;40% of maximum possible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68% report CFS prevented them attending school at some stage of illness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Mean time out of school 1 year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School Attendance- research study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GB" sz="3200" b="1" dirty="0" smtClean="0"/>
              <a:t>Recovery</a:t>
            </a:r>
            <a:endParaRPr lang="en-GB" dirty="0" smtClean="0"/>
          </a:p>
          <a:p>
            <a:r>
              <a:rPr lang="en-GB" dirty="0" smtClean="0"/>
              <a:t>More likely to recover than adults</a:t>
            </a:r>
          </a:p>
          <a:p>
            <a:endParaRPr lang="en-GB" dirty="0" smtClean="0"/>
          </a:p>
          <a:p>
            <a:r>
              <a:rPr lang="en-GB" dirty="0" smtClean="0"/>
              <a:t>Recovery or significant improvement in 54-94% of those treated</a:t>
            </a:r>
          </a:p>
          <a:p>
            <a:endParaRPr lang="en-GB" dirty="0"/>
          </a:p>
          <a:p>
            <a:r>
              <a:rPr lang="en-GB" dirty="0" smtClean="0"/>
              <a:t>75% attending full-time school at 6 months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05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RCPCH 2005</a:t>
            </a:r>
          </a:p>
          <a:p>
            <a:endParaRPr lang="en-GB" dirty="0" smtClean="0"/>
          </a:p>
          <a:p>
            <a:r>
              <a:rPr lang="en-GB" dirty="0" smtClean="0"/>
              <a:t>NICE 2007 &amp; 2021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Guidelines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Initial appointment with paediatrician</a:t>
            </a:r>
            <a:br>
              <a:rPr lang="en-GB" dirty="0" smtClean="0"/>
            </a:br>
            <a:r>
              <a:rPr lang="en-GB" dirty="0" smtClean="0"/>
              <a:t>- diagnosis</a:t>
            </a:r>
            <a:br>
              <a:rPr lang="en-GB" dirty="0" smtClean="0"/>
            </a:br>
            <a:r>
              <a:rPr lang="en-GB" dirty="0" smtClean="0"/>
              <a:t>- initial advice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Seen by Physiotherapist</a:t>
            </a:r>
            <a:br>
              <a:rPr lang="en-GB" dirty="0" smtClean="0"/>
            </a:br>
            <a:r>
              <a:rPr lang="en-GB" dirty="0" smtClean="0"/>
              <a:t>- review progress, update advice</a:t>
            </a:r>
            <a:br>
              <a:rPr lang="en-GB" dirty="0" smtClean="0"/>
            </a:br>
            <a:r>
              <a:rPr lang="en-GB" dirty="0" smtClean="0"/>
              <a:t>- “yellow booklet”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Clinic review at least 4 monthly</a:t>
            </a:r>
          </a:p>
          <a:p>
            <a:r>
              <a:rPr lang="en-GB" dirty="0" smtClean="0"/>
              <a:t>Hospital school liaison if required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Ipswich CFS Clinic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710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Definition / Diagnosis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Symptoms / presentation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Principles of Management</a:t>
            </a:r>
            <a:br>
              <a:rPr lang="en-GB" dirty="0" smtClean="0"/>
            </a:br>
            <a:endParaRPr lang="en-GB" dirty="0" smtClean="0"/>
          </a:p>
          <a:p>
            <a:pPr marL="109728" indent="0">
              <a:buNone/>
            </a:pP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Diagnosis based on history</a:t>
            </a:r>
          </a:p>
          <a:p>
            <a:r>
              <a:rPr lang="en-GB" dirty="0" smtClean="0"/>
              <a:t>Investigations to exclude other causes</a:t>
            </a:r>
          </a:p>
          <a:p>
            <a:r>
              <a:rPr lang="en-GB" dirty="0" smtClean="0"/>
              <a:t>Assess for associated conditions</a:t>
            </a:r>
          </a:p>
          <a:p>
            <a:endParaRPr lang="en-GB" dirty="0"/>
          </a:p>
          <a:p>
            <a:r>
              <a:rPr lang="en-GB" dirty="0" smtClean="0"/>
              <a:t>Avoid unnecessary investigations</a:t>
            </a:r>
          </a:p>
          <a:p>
            <a:r>
              <a:rPr lang="en-GB" dirty="0" smtClean="0"/>
              <a:t>Do not delay diagnosis and management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4036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Advice on activity / energy management and daily routine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Sleep management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Education advice / liaison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/>
              <a:t>Refer to physiotherapy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Support group information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Plan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72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Recognise all types of activity – physical, cognitive, emotional and social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Achieve initial baseline of activity/energy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Aim to gradually increase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Avoid boom and bust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May need to decrease at times of relapse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Activity / Energy management</a:t>
            </a:r>
          </a:p>
        </p:txBody>
      </p:sp>
    </p:spTree>
    <p:extLst>
      <p:ext uri="{BB962C8B-B14F-4D97-AF65-F5344CB8AC3E}">
        <p14:creationId xmlns:p14="http://schemas.microsoft.com/office/powerpoint/2010/main" val="366328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Same amount of sleep as peers</a:t>
            </a:r>
          </a:p>
          <a:p>
            <a:r>
              <a:rPr lang="en-GB" dirty="0" smtClean="0"/>
              <a:t>Bring waking time forward slowly</a:t>
            </a:r>
          </a:p>
          <a:p>
            <a:r>
              <a:rPr lang="en-GB" dirty="0" smtClean="0"/>
              <a:t>Avoid daytime sleeps if possible</a:t>
            </a:r>
          </a:p>
          <a:p>
            <a:r>
              <a:rPr lang="en-GB" dirty="0" smtClean="0"/>
              <a:t>Bedroom for sleeping only</a:t>
            </a:r>
          </a:p>
          <a:p>
            <a:r>
              <a:rPr lang="en-GB" dirty="0" smtClean="0"/>
              <a:t>Reduce stimulating activity before bed (screens)</a:t>
            </a:r>
          </a:p>
          <a:p>
            <a:r>
              <a:rPr lang="en-GB" dirty="0" smtClean="0"/>
              <a:t>Bedtime routine</a:t>
            </a:r>
          </a:p>
          <a:p>
            <a:endParaRPr lang="en-GB" dirty="0" smtClean="0"/>
          </a:p>
          <a:p>
            <a:r>
              <a:rPr lang="en-GB" dirty="0" smtClean="0"/>
              <a:t>Anchor wake up time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Melatonin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- sleep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Consider reduced timetable </a:t>
            </a:r>
            <a:br>
              <a:rPr lang="en-GB" dirty="0" smtClean="0"/>
            </a:br>
            <a:r>
              <a:rPr lang="en-GB" dirty="0" smtClean="0"/>
              <a:t>– specific advice</a:t>
            </a:r>
            <a:br>
              <a:rPr lang="en-GB" dirty="0" smtClean="0"/>
            </a:br>
            <a:r>
              <a:rPr lang="en-GB" dirty="0" smtClean="0"/>
              <a:t>- based on % currently achieving</a:t>
            </a:r>
            <a:br>
              <a:rPr lang="en-GB" dirty="0" smtClean="0"/>
            </a:br>
            <a:r>
              <a:rPr lang="en-GB" dirty="0" smtClean="0"/>
              <a:t>- avoid PE</a:t>
            </a:r>
            <a:br>
              <a:rPr lang="en-GB" dirty="0" smtClean="0"/>
            </a:br>
            <a:r>
              <a:rPr lang="en-GB" dirty="0" smtClean="0"/>
              <a:t>- meaningful time off (primary vs secondary)</a:t>
            </a:r>
            <a:br>
              <a:rPr lang="en-GB" dirty="0" smtClean="0"/>
            </a:b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- planned reduction rather than ad hoc</a:t>
            </a:r>
            <a:br>
              <a:rPr lang="en-GB" dirty="0" smtClean="0"/>
            </a:br>
            <a:r>
              <a:rPr lang="en-GB" dirty="0" smtClean="0"/>
              <a:t>- reduced number of GCSE subjects</a:t>
            </a:r>
            <a:br>
              <a:rPr lang="en-GB" dirty="0" smtClean="0"/>
            </a:br>
            <a:r>
              <a:rPr lang="en-GB" dirty="0" smtClean="0"/>
              <a:t>- remember “social” time is important</a:t>
            </a:r>
            <a:br>
              <a:rPr lang="en-GB" dirty="0" smtClean="0"/>
            </a:br>
            <a:endParaRPr lang="en-GB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- Education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11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IHP</a:t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Consider home tuition / online learning</a:t>
            </a:r>
          </a:p>
          <a:p>
            <a:endParaRPr lang="en-GB" dirty="0"/>
          </a:p>
          <a:p>
            <a:r>
              <a:rPr lang="en-GB" dirty="0"/>
              <a:t>Information </a:t>
            </a:r>
            <a:r>
              <a:rPr lang="en-GB" dirty="0" smtClean="0"/>
              <a:t>leaflet</a:t>
            </a:r>
            <a:br>
              <a:rPr lang="en-GB" dirty="0" smtClean="0"/>
            </a:br>
            <a:endParaRPr lang="en-GB" dirty="0"/>
          </a:p>
          <a:p>
            <a:r>
              <a:rPr lang="en-GB" dirty="0"/>
              <a:t>Letter for GCSE exam board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Education - </a:t>
            </a:r>
            <a:r>
              <a:rPr lang="en-GB" dirty="0" err="1" smtClean="0"/>
              <a:t>cont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78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Avoid PE – use time to rest or study</a:t>
            </a:r>
          </a:p>
          <a:p>
            <a:r>
              <a:rPr lang="en-GB" dirty="0" smtClean="0"/>
              <a:t>Flexibility in homework deadlines</a:t>
            </a:r>
          </a:p>
          <a:p>
            <a:r>
              <a:rPr lang="en-GB" dirty="0" smtClean="0"/>
              <a:t>Reduced timetable</a:t>
            </a:r>
          </a:p>
          <a:p>
            <a:r>
              <a:rPr lang="en-GB" dirty="0" smtClean="0"/>
              <a:t>Encourage socialisation with peers</a:t>
            </a:r>
          </a:p>
          <a:p>
            <a:r>
              <a:rPr lang="en-GB" dirty="0" smtClean="0"/>
              <a:t>Home tuition where appropriate</a:t>
            </a:r>
          </a:p>
          <a:p>
            <a:r>
              <a:rPr lang="en-GB" dirty="0" smtClean="0"/>
              <a:t>Consider the physical environment, (busy, noisy, artificial lighting)- Medical Time Out Card to rest in quiet area</a:t>
            </a:r>
          </a:p>
          <a:p>
            <a:r>
              <a:rPr lang="en-GB" dirty="0" smtClean="0"/>
              <a:t>Regular review of arrangements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Advice leaflet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4889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Extra time</a:t>
            </a:r>
            <a:endParaRPr lang="en-GB" dirty="0"/>
          </a:p>
          <a:p>
            <a:pPr lvl="0"/>
            <a:r>
              <a:rPr lang="en-GB" dirty="0"/>
              <a:t>Rest </a:t>
            </a:r>
            <a:r>
              <a:rPr lang="en-GB" dirty="0" smtClean="0"/>
              <a:t>breaks</a:t>
            </a:r>
          </a:p>
          <a:p>
            <a:r>
              <a:rPr lang="en-GB" dirty="0"/>
              <a:t>Delayed exam start times</a:t>
            </a:r>
          </a:p>
          <a:p>
            <a:pPr lvl="0"/>
            <a:r>
              <a:rPr lang="en-GB" dirty="0" smtClean="0"/>
              <a:t>Use </a:t>
            </a:r>
            <a:r>
              <a:rPr lang="en-GB" dirty="0"/>
              <a:t>of scribe </a:t>
            </a:r>
          </a:p>
          <a:p>
            <a:pPr lvl="0"/>
            <a:r>
              <a:rPr lang="en-GB" dirty="0"/>
              <a:t>Use of laptop</a:t>
            </a:r>
          </a:p>
          <a:p>
            <a:pPr lvl="0"/>
            <a:r>
              <a:rPr lang="en-GB" dirty="0"/>
              <a:t>Not sitting more than one </a:t>
            </a:r>
            <a:r>
              <a:rPr lang="en-GB" dirty="0" smtClean="0"/>
              <a:t>exam per </a:t>
            </a:r>
            <a:r>
              <a:rPr lang="en-GB" dirty="0"/>
              <a:t>day</a:t>
            </a:r>
          </a:p>
          <a:p>
            <a:pPr lvl="0"/>
            <a:r>
              <a:rPr lang="en-GB" dirty="0"/>
              <a:t>Sitting the exam in an alternative </a:t>
            </a:r>
            <a:r>
              <a:rPr lang="en-GB" dirty="0" smtClean="0"/>
              <a:t>venue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Examinations Letter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30571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Thank you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08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Debilitating fatigue, worsened by activity, not significantly relieved by rest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Post-exertional malaise 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Unrefreshing sleep or sleep disturbance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Cognitive difficulties, “brain fog”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OF CFS/ME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Ability to engage in educational, social or personal activities is significantly reduced from pre-illness levels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Symptoms </a:t>
            </a:r>
            <a:r>
              <a:rPr lang="en-GB" dirty="0"/>
              <a:t>not explained by other medical or chronic psychiatric </a:t>
            </a:r>
            <a:r>
              <a:rPr lang="en-GB" dirty="0" smtClean="0"/>
              <a:t>illness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Suspect CFS with symptoms persisting for 4 weeks, confirm after 3 months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Plus: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2966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Sore throats</a:t>
            </a:r>
          </a:p>
          <a:p>
            <a:r>
              <a:rPr lang="en-GB" sz="2400" dirty="0" smtClean="0"/>
              <a:t>Painful swollen lymph glands</a:t>
            </a:r>
          </a:p>
          <a:p>
            <a:r>
              <a:rPr lang="en-GB" sz="2400" dirty="0" smtClean="0"/>
              <a:t>Muscle discomfort or pain</a:t>
            </a:r>
          </a:p>
          <a:p>
            <a:r>
              <a:rPr lang="en-GB" sz="2400" dirty="0" smtClean="0"/>
              <a:t>Headaches</a:t>
            </a:r>
          </a:p>
          <a:p>
            <a:r>
              <a:rPr lang="en-GB" sz="2400" dirty="0" smtClean="0"/>
              <a:t>Dizziness, palpitations, fainting</a:t>
            </a:r>
          </a:p>
          <a:p>
            <a:r>
              <a:rPr lang="en-GB" sz="2400" dirty="0" smtClean="0"/>
              <a:t>Nausea</a:t>
            </a:r>
          </a:p>
          <a:p>
            <a:r>
              <a:rPr lang="en-GB" sz="2400" dirty="0" smtClean="0"/>
              <a:t>Temperature hypersensitivity</a:t>
            </a:r>
          </a:p>
          <a:p>
            <a:r>
              <a:rPr lang="en-GB" sz="2400" dirty="0" smtClean="0"/>
              <a:t>Painful joints (without swelling or redness)</a:t>
            </a:r>
          </a:p>
          <a:p>
            <a:r>
              <a:rPr lang="en-GB" sz="2400" dirty="0" smtClean="0"/>
              <a:t>Pain on touch</a:t>
            </a:r>
          </a:p>
          <a:p>
            <a:r>
              <a:rPr lang="en-GB" sz="2400" dirty="0" smtClean="0"/>
              <a:t>Abdominal pain</a:t>
            </a:r>
          </a:p>
          <a:p>
            <a:endParaRPr lang="en-GB" sz="2400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Common Symptoms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Mild</a:t>
            </a:r>
            <a:br>
              <a:rPr lang="en-GB" dirty="0" smtClean="0"/>
            </a:br>
            <a:r>
              <a:rPr lang="en-GB" dirty="0" smtClean="0"/>
              <a:t>Still attending education but likely to have reduced hours, need to rest at weekends, will have reduced leisure activities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Moderate</a:t>
            </a:r>
            <a:br>
              <a:rPr lang="en-GB" dirty="0" smtClean="0"/>
            </a:br>
            <a:r>
              <a:rPr lang="en-GB" dirty="0" smtClean="0"/>
              <a:t>Reduced mobility, restricted daily activities.  Need to rest most days, usually not in education, sleep usually poor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Severity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7265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Severe</a:t>
            </a:r>
            <a:br>
              <a:rPr lang="en-GB" dirty="0" smtClean="0"/>
            </a:br>
            <a:r>
              <a:rPr lang="en-GB" dirty="0" smtClean="0"/>
              <a:t>Minimal daily tasks only </a:t>
            </a:r>
            <a:r>
              <a:rPr lang="en-GB" dirty="0" err="1" smtClean="0"/>
              <a:t>eg</a:t>
            </a:r>
            <a:r>
              <a:rPr lang="en-GB" dirty="0" smtClean="0"/>
              <a:t> washing face, brushing teeth.  Severe cognitive difficulties, spend most of time in bed.  Often wheelchair bound, maybe unable to leave house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Very Severe</a:t>
            </a:r>
            <a:br>
              <a:rPr lang="en-GB" dirty="0" smtClean="0"/>
            </a:br>
            <a:r>
              <a:rPr lang="en-GB" dirty="0" smtClean="0"/>
              <a:t>In bed all day, dependent on care including personal hygiene and eating.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1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Female (F:M 3:1)</a:t>
            </a:r>
          </a:p>
          <a:p>
            <a:endParaRPr lang="en-GB" dirty="0" smtClean="0"/>
          </a:p>
          <a:p>
            <a:r>
              <a:rPr lang="en-GB" dirty="0" smtClean="0"/>
              <a:t>Lower Socioeconomic class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Infection – often viral </a:t>
            </a:r>
            <a:r>
              <a:rPr lang="en-GB" dirty="0" err="1" smtClean="0"/>
              <a:t>eg</a:t>
            </a:r>
            <a:r>
              <a:rPr lang="en-GB" dirty="0" smtClean="0"/>
              <a:t> glandular fever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Heritability – twin studies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for CFS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Difficulty getting off to sleep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Difficulty waking up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Waking during the night</a:t>
            </a:r>
            <a:br>
              <a:rPr lang="en-GB" dirty="0" smtClean="0"/>
            </a:br>
            <a:endParaRPr lang="en-GB" dirty="0" smtClean="0"/>
          </a:p>
          <a:p>
            <a:r>
              <a:rPr lang="en-GB" dirty="0" smtClean="0"/>
              <a:t>Day time sleeps</a:t>
            </a:r>
            <a:r>
              <a:rPr lang="en-GB" dirty="0"/>
              <a:t/>
            </a:r>
            <a:br>
              <a:rPr lang="en-GB" dirty="0"/>
            </a:br>
            <a:endParaRPr lang="en-GB" dirty="0" smtClean="0"/>
          </a:p>
          <a:p>
            <a:r>
              <a:rPr lang="en-GB" dirty="0" smtClean="0"/>
              <a:t>Unrefreshing sleep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Symptoms -Sleep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470</TotalTime>
  <Words>495</Words>
  <Application>Microsoft Office PowerPoint</Application>
  <PresentationFormat>On-screen Show (4:3)</PresentationFormat>
  <Paragraphs>168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Concourse</vt:lpstr>
      <vt:lpstr>CHRONIC FATIGUE SYNDROME</vt:lpstr>
      <vt:lpstr>PowerPoint Presentation</vt:lpstr>
      <vt:lpstr>DIAGNOSIS OF CFS/ME</vt:lpstr>
      <vt:lpstr>Plus:</vt:lpstr>
      <vt:lpstr>Other Common Symptoms</vt:lpstr>
      <vt:lpstr>Severity</vt:lpstr>
      <vt:lpstr>PowerPoint Presentation</vt:lpstr>
      <vt:lpstr>Risk Factors for CFS</vt:lpstr>
      <vt:lpstr>Symptoms -Sleep</vt:lpstr>
      <vt:lpstr>Cognitive Impairment</vt:lpstr>
      <vt:lpstr>Dizziness, blood pressure</vt:lpstr>
      <vt:lpstr>Gastro-intestinal Symptoms</vt:lpstr>
      <vt:lpstr>Associated Conditions</vt:lpstr>
      <vt:lpstr>Fluctuations</vt:lpstr>
      <vt:lpstr>Why is CFS Important?</vt:lpstr>
      <vt:lpstr>School Attendance- research study</vt:lpstr>
      <vt:lpstr>PowerPoint Presentation</vt:lpstr>
      <vt:lpstr>Management Guidelines</vt:lpstr>
      <vt:lpstr>The Ipswich CFS Clinic</vt:lpstr>
      <vt:lpstr>Diagnosis</vt:lpstr>
      <vt:lpstr>Management Plan</vt:lpstr>
      <vt:lpstr>Activity / Energy management</vt:lpstr>
      <vt:lpstr>Management - sleep</vt:lpstr>
      <vt:lpstr>Management - Education</vt:lpstr>
      <vt:lpstr>Education - cont</vt:lpstr>
      <vt:lpstr>Advice leaflet</vt:lpstr>
      <vt:lpstr>Examinations Letter</vt:lpstr>
      <vt:lpstr>Any Questions?</vt:lpstr>
    </vt:vector>
  </TitlesOfParts>
  <Company>Ipswich Hospital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FATIGUE SYNDROME</dc:title>
  <dc:creator>Ipswich Hospital</dc:creator>
  <cp:lastModifiedBy>Burgess, Isabel</cp:lastModifiedBy>
  <cp:revision>112</cp:revision>
  <dcterms:created xsi:type="dcterms:W3CDTF">2013-10-31T14:08:13Z</dcterms:created>
  <dcterms:modified xsi:type="dcterms:W3CDTF">2021-11-22T13:14:25Z</dcterms:modified>
</cp:coreProperties>
</file>