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2" r:id="rId4"/>
  </p:sldMasterIdLst>
  <p:notesMasterIdLst>
    <p:notesMasterId r:id="rId23"/>
  </p:notesMasterIdLst>
  <p:sldIdLst>
    <p:sldId id="581" r:id="rId5"/>
    <p:sldId id="522" r:id="rId6"/>
    <p:sldId id="521" r:id="rId7"/>
    <p:sldId id="523" r:id="rId8"/>
    <p:sldId id="524" r:id="rId9"/>
    <p:sldId id="525" r:id="rId10"/>
    <p:sldId id="527" r:id="rId11"/>
    <p:sldId id="582" r:id="rId12"/>
    <p:sldId id="528" r:id="rId13"/>
    <p:sldId id="529" r:id="rId14"/>
    <p:sldId id="488" r:id="rId15"/>
    <p:sldId id="489" r:id="rId16"/>
    <p:sldId id="310" r:id="rId17"/>
    <p:sldId id="360" r:id="rId18"/>
    <p:sldId id="359" r:id="rId19"/>
    <p:sldId id="286" r:id="rId20"/>
    <p:sldId id="490" r:id="rId21"/>
    <p:sldId id="58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len griffith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0070C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352" autoAdjust="0"/>
    <p:restoredTop sz="96467" autoAdjust="0"/>
  </p:normalViewPr>
  <p:slideViewPr>
    <p:cSldViewPr snapToGrid="0">
      <p:cViewPr varScale="1">
        <p:scale>
          <a:sx n="73" d="100"/>
          <a:sy n="73" d="100"/>
        </p:scale>
        <p:origin x="72" y="54"/>
      </p:cViewPr>
      <p:guideLst/>
    </p:cSldViewPr>
  </p:slideViewPr>
  <p:notesTextViewPr>
    <p:cViewPr>
      <p:scale>
        <a:sx n="3" d="2"/>
        <a:sy n="3" d="2"/>
      </p:scale>
      <p:origin x="0" y="0"/>
    </p:cViewPr>
  </p:notesTextViewPr>
  <p:notesViewPr>
    <p:cSldViewPr snapToGrid="0">
      <p:cViewPr varScale="1">
        <p:scale>
          <a:sx n="82" d="100"/>
          <a:sy n="82" d="100"/>
        </p:scale>
        <p:origin x="310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A8568F-7E59-4EFC-84E9-13135DB0D99C}" type="datetimeFigureOut">
              <a:rPr lang="en-GB" smtClean="0"/>
              <a:t>13/09/2021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C5E3CA-9F95-4CA2-94F7-B976D3C55430}" type="slidenum">
              <a:rPr lang="en-GB" smtClean="0"/>
              <a:t>‹#›</a:t>
            </a:fld>
            <a:endParaRPr lang="en-GB"/>
          </a:p>
        </p:txBody>
      </p:sp>
    </p:spTree>
    <p:extLst>
      <p:ext uri="{BB962C8B-B14F-4D97-AF65-F5344CB8AC3E}">
        <p14:creationId xmlns:p14="http://schemas.microsoft.com/office/powerpoint/2010/main" val="2940163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5E3CA-9F95-4CA2-94F7-B976D3C554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27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Condition-specific templates are a good place to start, but many don’t include much on the psychological or emotional aspects</a:t>
            </a:r>
            <a:endParaRPr/>
          </a:p>
          <a:p>
            <a:pPr marL="0" lvl="0" indent="0" algn="l" rtl="0">
              <a:lnSpc>
                <a:spcPct val="100000"/>
              </a:lnSpc>
              <a:spcBef>
                <a:spcPts val="0"/>
              </a:spcBef>
              <a:spcAft>
                <a:spcPts val="0"/>
              </a:spcAft>
              <a:buSzPts val="1400"/>
              <a:buNone/>
            </a:pPr>
            <a:r>
              <a:rPr lang="en-GB"/>
              <a:t>Open mind - thinking broadly about the child’s holistic needs e.g. the impact of being in hospital for first 2 years of life</a:t>
            </a:r>
            <a:endParaRPr/>
          </a:p>
          <a:p>
            <a:pPr marL="0" lvl="0" indent="0" algn="l" rtl="0">
              <a:lnSpc>
                <a:spcPct val="100000"/>
              </a:lnSpc>
              <a:spcBef>
                <a:spcPts val="0"/>
              </a:spcBef>
              <a:spcAft>
                <a:spcPts val="0"/>
              </a:spcAft>
              <a:buSzPts val="1400"/>
              <a:buNone/>
            </a:pPr>
            <a:r>
              <a:rPr lang="en-GB"/>
              <a:t>Creativity - in a world of stretched resources, how can we use these creatively?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Some children with medical conditions will already have a care plan e.g. child with diabetes. If it’s already doing the job of an IHP there is no need to replicate it, but worth checking that it includes all the aspects including psychological needs, and the info is available to all staff who may be involved, and they know it exists and where to find it</a:t>
            </a:r>
            <a:endParaRPr/>
          </a:p>
        </p:txBody>
      </p:sp>
      <p:sp>
        <p:nvSpPr>
          <p:cNvPr id="534" name="Google Shape;53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5784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C5E3CA-9F95-4CA2-94F7-B976D3C55430}" type="slidenum">
              <a:rPr lang="en-GB" smtClean="0"/>
              <a:t>12</a:t>
            </a:fld>
            <a:endParaRPr lang="en-GB"/>
          </a:p>
        </p:txBody>
      </p:sp>
    </p:spTree>
    <p:extLst>
      <p:ext uri="{BB962C8B-B14F-4D97-AF65-F5344CB8AC3E}">
        <p14:creationId xmlns:p14="http://schemas.microsoft.com/office/powerpoint/2010/main" val="65577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12" name="Google Shape;61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5172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54" name="Google Shape;45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9454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	</a:t>
            </a:r>
            <a:endParaRPr/>
          </a:p>
          <a:p>
            <a:pPr marL="0" lvl="0" indent="0" algn="l" rtl="0">
              <a:lnSpc>
                <a:spcPct val="100000"/>
              </a:lnSpc>
              <a:spcBef>
                <a:spcPts val="0"/>
              </a:spcBef>
              <a:spcAft>
                <a:spcPts val="0"/>
              </a:spcAft>
              <a:buSzPts val="1400"/>
              <a:buNone/>
            </a:pPr>
            <a:r>
              <a:rPr lang="en-GB"/>
              <a:t>No fixed format although template given</a:t>
            </a:r>
            <a:endParaRPr/>
          </a:p>
          <a:p>
            <a:pPr marL="0" lvl="0" indent="0" algn="l" rtl="0">
              <a:lnSpc>
                <a:spcPct val="100000"/>
              </a:lnSpc>
              <a:spcBef>
                <a:spcPts val="0"/>
              </a:spcBef>
              <a:spcAft>
                <a:spcPts val="0"/>
              </a:spcAft>
              <a:buSzPts val="1400"/>
              <a:buNone/>
            </a:pPr>
            <a:r>
              <a:rPr lang="en-GB"/>
              <a:t>Any partner can take the lead in writing but school has responsibility to finalise and implement</a:t>
            </a:r>
            <a:endParaRPr/>
          </a:p>
          <a:p>
            <a:pPr marL="0" lvl="0" indent="0" algn="l" rtl="0">
              <a:lnSpc>
                <a:spcPct val="100000"/>
              </a:lnSpc>
              <a:spcBef>
                <a:spcPts val="0"/>
              </a:spcBef>
              <a:spcAft>
                <a:spcPts val="0"/>
              </a:spcAft>
              <a:buSzPts val="1400"/>
              <a:buNone/>
            </a:pPr>
            <a:r>
              <a:rPr lang="en-GB"/>
              <a:t>Not an Education, Health and Care Plan – these are for pupils with Special Educational Needs and have replaced Statements of SEN.</a:t>
            </a:r>
            <a:endParaRPr/>
          </a:p>
          <a:p>
            <a:pPr marL="0" lvl="0" indent="0" algn="l" rtl="0">
              <a:lnSpc>
                <a:spcPct val="100000"/>
              </a:lnSpc>
              <a:spcBef>
                <a:spcPts val="0"/>
              </a:spcBef>
              <a:spcAft>
                <a:spcPts val="0"/>
              </a:spcAft>
              <a:buSzPts val="1400"/>
              <a:buNone/>
            </a:pPr>
            <a:r>
              <a:rPr lang="en-GB"/>
              <a:t>Young people with EHCPs will not need IHPs as their medical needs should be fully accounted for in the EHCP</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Template for IHP http://ohs.oxon.sch.uk/wp-content/uploads/2017/11/Individual-Healthcare-Plan-with-Risk-Assessment.doc</a:t>
            </a:r>
            <a:endParaRPr/>
          </a:p>
          <a:p>
            <a:pPr marL="0" lvl="0" indent="0" algn="l" rtl="0">
              <a:lnSpc>
                <a:spcPct val="100000"/>
              </a:lnSpc>
              <a:spcBef>
                <a:spcPts val="0"/>
              </a:spcBef>
              <a:spcAft>
                <a:spcPts val="0"/>
              </a:spcAft>
              <a:buSzPts val="1400"/>
              <a:buNone/>
            </a:pPr>
            <a:endParaRPr/>
          </a:p>
        </p:txBody>
      </p:sp>
      <p:sp>
        <p:nvSpPr>
          <p:cNvPr id="435" name="Google Shape;43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extLst>
      <p:ext uri="{BB962C8B-B14F-4D97-AF65-F5344CB8AC3E}">
        <p14:creationId xmlns:p14="http://schemas.microsoft.com/office/powerpoint/2010/main" val="499200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i="1"/>
              <a:t>“The aim should be to capture the steps which a school should take to help the child manage their condition and overcome any potential barriers to getting the most from their education and how they might work with other statutory services.”</a:t>
            </a:r>
            <a:endParaRPr/>
          </a:p>
          <a:p>
            <a:pPr marL="0" lvl="0" indent="0" algn="l" rtl="0">
              <a:lnSpc>
                <a:spcPct val="100000"/>
              </a:lnSpc>
              <a:spcBef>
                <a:spcPts val="0"/>
              </a:spcBef>
              <a:spcAft>
                <a:spcPts val="0"/>
              </a:spcAft>
              <a:buSzPts val="1400"/>
              <a:buNone/>
            </a:pPr>
            <a:endParaRPr/>
          </a:p>
        </p:txBody>
      </p:sp>
      <p:sp>
        <p:nvSpPr>
          <p:cNvPr id="428" name="Google Shape;42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extLst>
      <p:ext uri="{BB962C8B-B14F-4D97-AF65-F5344CB8AC3E}">
        <p14:creationId xmlns:p14="http://schemas.microsoft.com/office/powerpoint/2010/main" val="2486300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380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Contacts - Useful to start IHPs with a list of everyone involved and a tickbox for consent</a:t>
            </a:r>
            <a:endParaRPr/>
          </a:p>
          <a:p>
            <a:pPr marL="0" lvl="0" indent="0" algn="l" rtl="0">
              <a:lnSpc>
                <a:spcPct val="100000"/>
              </a:lnSpc>
              <a:spcBef>
                <a:spcPts val="0"/>
              </a:spcBef>
              <a:spcAft>
                <a:spcPts val="0"/>
              </a:spcAft>
              <a:buSzPts val="1400"/>
              <a:buNone/>
            </a:pPr>
            <a:r>
              <a:rPr lang="en-GB"/>
              <a:t>MDT input - improves communication and avoids things getting dropped</a:t>
            </a:r>
            <a:endParaRPr/>
          </a:p>
          <a:p>
            <a:pPr marL="0" lvl="0" indent="0" algn="l" rtl="0">
              <a:lnSpc>
                <a:spcPct val="100000"/>
              </a:lnSpc>
              <a:spcBef>
                <a:spcPts val="0"/>
              </a:spcBef>
              <a:spcAft>
                <a:spcPts val="0"/>
              </a:spcAft>
              <a:buSzPts val="1400"/>
              <a:buNone/>
            </a:pPr>
            <a:r>
              <a:rPr lang="en-GB"/>
              <a:t>Helps ensure child’s holistic needs are part of the equation</a:t>
            </a:r>
            <a:endParaRPr/>
          </a:p>
          <a:p>
            <a:pPr marL="0" lvl="0" indent="0" algn="l" rtl="0">
              <a:lnSpc>
                <a:spcPct val="100000"/>
              </a:lnSpc>
              <a:spcBef>
                <a:spcPts val="0"/>
              </a:spcBef>
              <a:spcAft>
                <a:spcPts val="0"/>
              </a:spcAft>
              <a:buSzPts val="1400"/>
              <a:buNone/>
            </a:pPr>
            <a:r>
              <a:rPr lang="en-GB"/>
              <a:t>Can help to open conversations in a non-threatening way e.g. cas where family saying doctors say child can’t do PE and school not sure if this is true - IHP sets up a conversation where the school can say to the family ‘we have a statutory duty to communicate with doctors’</a:t>
            </a:r>
            <a:endParaRPr/>
          </a:p>
          <a:p>
            <a:pPr marL="0" lvl="0" indent="0" algn="l" rtl="0">
              <a:lnSpc>
                <a:spcPct val="100000"/>
              </a:lnSpc>
              <a:spcBef>
                <a:spcPts val="0"/>
              </a:spcBef>
              <a:spcAft>
                <a:spcPts val="0"/>
              </a:spcAft>
              <a:buSzPts val="1400"/>
              <a:buNone/>
            </a:pPr>
            <a:r>
              <a:rPr lang="en-GB"/>
              <a:t>Child and family input - helps ensure everyone’s on the same page</a:t>
            </a:r>
            <a:endParaRPr/>
          </a:p>
          <a:p>
            <a:pPr marL="0" lvl="0" indent="0" algn="l" rtl="0">
              <a:lnSpc>
                <a:spcPct val="100000"/>
              </a:lnSpc>
              <a:spcBef>
                <a:spcPts val="0"/>
              </a:spcBef>
              <a:spcAft>
                <a:spcPts val="0"/>
              </a:spcAft>
              <a:buSzPts val="1400"/>
              <a:buNone/>
            </a:pPr>
            <a:r>
              <a:rPr lang="en-GB"/>
              <a:t>Helps with joint contracting and clear accountability with what everyone’s signed up to do </a:t>
            </a:r>
            <a:endParaRPr/>
          </a:p>
        </p:txBody>
      </p:sp>
      <p:sp>
        <p:nvSpPr>
          <p:cNvPr id="447" name="Google Shape;44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30824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1. often a psychological factor e.g. anxiety getting in the way</a:t>
            </a:r>
            <a:endParaRPr/>
          </a:p>
          <a:p>
            <a:pPr marL="0" lvl="0" indent="0" algn="l" rtl="0">
              <a:lnSpc>
                <a:spcPct val="100000"/>
              </a:lnSpc>
              <a:spcBef>
                <a:spcPts val="0"/>
              </a:spcBef>
              <a:spcAft>
                <a:spcPts val="0"/>
              </a:spcAft>
              <a:buSzPts val="1400"/>
              <a:buNone/>
            </a:pPr>
            <a:r>
              <a:rPr lang="en-GB"/>
              <a:t>2. Uncertainty - e.g. pain, MUS, clarity about the detail of e.g. ‘reduced timetable’</a:t>
            </a:r>
            <a:endParaRPr/>
          </a:p>
          <a:p>
            <a:pPr marL="0" lvl="0" indent="0" algn="l" rtl="0">
              <a:lnSpc>
                <a:spcPct val="100000"/>
              </a:lnSpc>
              <a:spcBef>
                <a:spcPts val="0"/>
              </a:spcBef>
              <a:spcAft>
                <a:spcPts val="0"/>
              </a:spcAft>
              <a:buSzPts val="1400"/>
              <a:buNone/>
            </a:pPr>
            <a:r>
              <a:rPr lang="en-GB"/>
              <a:t>3. Staff anxiety - e.g. pain and having to make a decision about when or whether to send a child home</a:t>
            </a:r>
            <a:endParaRPr/>
          </a:p>
        </p:txBody>
      </p:sp>
      <p:sp>
        <p:nvSpPr>
          <p:cNvPr id="468" name="Google Shape;46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06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76c781f27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76c781f27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g76c781f27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extLst>
      <p:ext uri="{BB962C8B-B14F-4D97-AF65-F5344CB8AC3E}">
        <p14:creationId xmlns:p14="http://schemas.microsoft.com/office/powerpoint/2010/main" val="1012622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76c781f27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g76c781f27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g76c781f27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extLst>
      <p:ext uri="{BB962C8B-B14F-4D97-AF65-F5344CB8AC3E}">
        <p14:creationId xmlns:p14="http://schemas.microsoft.com/office/powerpoint/2010/main" val="3874423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Resource - Wanting to share practice through MNIS to help schools think through how to meet these needs on a limited budget. All schools are subject to budget cuts, helping make the most of the resources you have. This can be similar to the way there are differences in the how children respond to a medical condition</a:t>
            </a:r>
            <a:endParaRPr/>
          </a:p>
        </p:txBody>
      </p:sp>
      <p:sp>
        <p:nvSpPr>
          <p:cNvPr id="508" name="Google Shape;50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281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4E65C-E626-4D1B-AE71-8EEB71ED37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6D6ADFF-034F-47CB-BFEA-A7502DDB48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131857-E683-457F-B407-D7BBD71CCCFE}"/>
              </a:ext>
            </a:extLst>
          </p:cNvPr>
          <p:cNvSpPr>
            <a:spLocks noGrp="1"/>
          </p:cNvSpPr>
          <p:nvPr>
            <p:ph type="dt" sz="half" idx="10"/>
          </p:nvPr>
        </p:nvSpPr>
        <p:spPr/>
        <p:txBody>
          <a:bodyPr/>
          <a:lstStyle/>
          <a:p>
            <a:fld id="{81BB2EB7-B167-42FD-8B63-1997BCED6181}" type="datetimeFigureOut">
              <a:rPr lang="en-GB" smtClean="0"/>
              <a:t>13/09/2021</a:t>
            </a:fld>
            <a:endParaRPr lang="en-GB"/>
          </a:p>
        </p:txBody>
      </p:sp>
      <p:sp>
        <p:nvSpPr>
          <p:cNvPr id="5" name="Footer Placeholder 4">
            <a:extLst>
              <a:ext uri="{FF2B5EF4-FFF2-40B4-BE49-F238E27FC236}">
                <a16:creationId xmlns:a16="http://schemas.microsoft.com/office/drawing/2014/main" id="{D3D86B28-D3A8-4333-A292-515A524CCF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99F70B-9A7F-4EA3-9BC2-A030DA222FEC}"/>
              </a:ext>
            </a:extLst>
          </p:cNvPr>
          <p:cNvSpPr>
            <a:spLocks noGrp="1"/>
          </p:cNvSpPr>
          <p:nvPr>
            <p:ph type="sldNum" sz="quarter" idx="12"/>
          </p:nvPr>
        </p:nvSpPr>
        <p:spPr/>
        <p:txBody>
          <a:bodyPr/>
          <a:lstStyle/>
          <a:p>
            <a:fld id="{B7C893CF-B7E6-4B4A-BCE7-B0CCD9526644}" type="slidenum">
              <a:rPr lang="en-GB" smtClean="0"/>
              <a:t>‹#›</a:t>
            </a:fld>
            <a:endParaRPr lang="en-GB"/>
          </a:p>
        </p:txBody>
      </p:sp>
    </p:spTree>
    <p:extLst>
      <p:ext uri="{BB962C8B-B14F-4D97-AF65-F5344CB8AC3E}">
        <p14:creationId xmlns:p14="http://schemas.microsoft.com/office/powerpoint/2010/main" val="1582993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0CAFA-F3CB-4A1E-BF27-1D4137C228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44CF9A-67A6-4D6D-B504-EC09BDC391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FEAAC9-5AF7-4B23-B3E0-F99F5A30505C}"/>
              </a:ext>
            </a:extLst>
          </p:cNvPr>
          <p:cNvSpPr>
            <a:spLocks noGrp="1"/>
          </p:cNvSpPr>
          <p:nvPr>
            <p:ph type="dt" sz="half" idx="10"/>
          </p:nvPr>
        </p:nvSpPr>
        <p:spPr/>
        <p:txBody>
          <a:bodyPr/>
          <a:lstStyle/>
          <a:p>
            <a:fld id="{81BB2EB7-B167-42FD-8B63-1997BCED6181}" type="datetimeFigureOut">
              <a:rPr lang="en-GB" smtClean="0"/>
              <a:t>13/09/2021</a:t>
            </a:fld>
            <a:endParaRPr lang="en-GB"/>
          </a:p>
        </p:txBody>
      </p:sp>
      <p:sp>
        <p:nvSpPr>
          <p:cNvPr id="5" name="Footer Placeholder 4">
            <a:extLst>
              <a:ext uri="{FF2B5EF4-FFF2-40B4-BE49-F238E27FC236}">
                <a16:creationId xmlns:a16="http://schemas.microsoft.com/office/drawing/2014/main" id="{5F0C755B-15CD-46CF-9976-FCF172BF28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444CBC-5826-40E7-A1DE-A020D48588F5}"/>
              </a:ext>
            </a:extLst>
          </p:cNvPr>
          <p:cNvSpPr>
            <a:spLocks noGrp="1"/>
          </p:cNvSpPr>
          <p:nvPr>
            <p:ph type="sldNum" sz="quarter" idx="12"/>
          </p:nvPr>
        </p:nvSpPr>
        <p:spPr/>
        <p:txBody>
          <a:bodyPr/>
          <a:lstStyle/>
          <a:p>
            <a:fld id="{B7C893CF-B7E6-4B4A-BCE7-B0CCD9526644}" type="slidenum">
              <a:rPr lang="en-GB" smtClean="0"/>
              <a:t>‹#›</a:t>
            </a:fld>
            <a:endParaRPr lang="en-GB"/>
          </a:p>
        </p:txBody>
      </p:sp>
    </p:spTree>
    <p:extLst>
      <p:ext uri="{BB962C8B-B14F-4D97-AF65-F5344CB8AC3E}">
        <p14:creationId xmlns:p14="http://schemas.microsoft.com/office/powerpoint/2010/main" val="1397342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1C6BA-E217-4384-BD8B-3F4735AE29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503911-3583-4F4F-B668-088209C6A1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2EC8B9-DCFD-4478-8B1E-7CD10276C860}"/>
              </a:ext>
            </a:extLst>
          </p:cNvPr>
          <p:cNvSpPr>
            <a:spLocks noGrp="1"/>
          </p:cNvSpPr>
          <p:nvPr>
            <p:ph type="dt" sz="half" idx="10"/>
          </p:nvPr>
        </p:nvSpPr>
        <p:spPr/>
        <p:txBody>
          <a:bodyPr/>
          <a:lstStyle/>
          <a:p>
            <a:fld id="{81BB2EB7-B167-42FD-8B63-1997BCED6181}" type="datetimeFigureOut">
              <a:rPr lang="en-GB" smtClean="0"/>
              <a:t>13/09/2021</a:t>
            </a:fld>
            <a:endParaRPr lang="en-GB"/>
          </a:p>
        </p:txBody>
      </p:sp>
      <p:sp>
        <p:nvSpPr>
          <p:cNvPr id="5" name="Footer Placeholder 4">
            <a:extLst>
              <a:ext uri="{FF2B5EF4-FFF2-40B4-BE49-F238E27FC236}">
                <a16:creationId xmlns:a16="http://schemas.microsoft.com/office/drawing/2014/main" id="{BA7EC08A-1633-4D17-861E-79D78300FE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F4F5A1-C5B2-4014-84AD-CFE8A2E9A522}"/>
              </a:ext>
            </a:extLst>
          </p:cNvPr>
          <p:cNvSpPr>
            <a:spLocks noGrp="1"/>
          </p:cNvSpPr>
          <p:nvPr>
            <p:ph type="sldNum" sz="quarter" idx="12"/>
          </p:nvPr>
        </p:nvSpPr>
        <p:spPr/>
        <p:txBody>
          <a:bodyPr/>
          <a:lstStyle/>
          <a:p>
            <a:fld id="{B7C893CF-B7E6-4B4A-BCE7-B0CCD9526644}" type="slidenum">
              <a:rPr lang="en-GB" smtClean="0"/>
              <a:t>‹#›</a:t>
            </a:fld>
            <a:endParaRPr lang="en-GB"/>
          </a:p>
        </p:txBody>
      </p:sp>
    </p:spTree>
    <p:extLst>
      <p:ext uri="{BB962C8B-B14F-4D97-AF65-F5344CB8AC3E}">
        <p14:creationId xmlns:p14="http://schemas.microsoft.com/office/powerpoint/2010/main" val="197795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a:p>
        </p:txBody>
      </p:sp>
      <p:grpSp>
        <p:nvGrpSpPr>
          <p:cNvPr id="11" name="Group 10">
            <a:extLst>
              <a:ext uri="{FF2B5EF4-FFF2-40B4-BE49-F238E27FC236}">
                <a16:creationId xmlns:a16="http://schemas.microsoft.com/office/drawing/2014/main" id="{8AB8C68B-8B77-483F-AEED-B777F4B4CB78}"/>
              </a:ext>
            </a:extLst>
          </p:cNvPr>
          <p:cNvGrpSpPr/>
          <p:nvPr userDrawn="1"/>
        </p:nvGrpSpPr>
        <p:grpSpPr>
          <a:xfrm>
            <a:off x="-2828437" y="2896823"/>
            <a:ext cx="7060467" cy="7649304"/>
            <a:chOff x="-999635" y="7712644"/>
            <a:chExt cx="6797256" cy="5714260"/>
          </a:xfrm>
        </p:grpSpPr>
        <p:sp>
          <p:nvSpPr>
            <p:cNvPr id="12" name="Partial Circle 11">
              <a:extLst>
                <a:ext uri="{FF2B5EF4-FFF2-40B4-BE49-F238E27FC236}">
                  <a16:creationId xmlns:a16="http://schemas.microsoft.com/office/drawing/2014/main" id="{D156C1BE-9D21-4B28-9B32-1EA3271E353C}"/>
                </a:ext>
              </a:extLst>
            </p:cNvPr>
            <p:cNvSpPr/>
            <p:nvPr/>
          </p:nvSpPr>
          <p:spPr>
            <a:xfrm rot="3410813">
              <a:off x="-1005909" y="7718918"/>
              <a:ext cx="5714260" cy="5701712"/>
            </a:xfrm>
            <a:prstGeom prst="pie">
              <a:avLst>
                <a:gd name="adj1" fmla="val 14253595"/>
                <a:gd name="adj2" fmla="val 16200000"/>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Partial Circle 12">
              <a:extLst>
                <a:ext uri="{FF2B5EF4-FFF2-40B4-BE49-F238E27FC236}">
                  <a16:creationId xmlns:a16="http://schemas.microsoft.com/office/drawing/2014/main" id="{7E4C373B-8BA5-4A80-9338-A3B3903A0DA2}"/>
                </a:ext>
              </a:extLst>
            </p:cNvPr>
            <p:cNvSpPr/>
            <p:nvPr/>
          </p:nvSpPr>
          <p:spPr>
            <a:xfrm rot="5400000">
              <a:off x="89635" y="7718918"/>
              <a:ext cx="5714260" cy="5701712"/>
            </a:xfrm>
            <a:prstGeom prst="pie">
              <a:avLst>
                <a:gd name="adj1" fmla="val 14253595"/>
                <a:gd name="adj2" fmla="val 16200000"/>
              </a:avLst>
            </a:prstGeom>
            <a:solidFill>
              <a:srgbClr val="CC3399"/>
            </a:solidFill>
            <a:ln>
              <a:solidFill>
                <a:srgbClr val="CC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794685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176316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3506308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34244D5-A873-4E59-85E7-EED81631B50E}" type="datetimeFigureOut">
              <a:rPr lang="en-GB" smtClean="0"/>
              <a:t>13/09/2021</a:t>
            </a:fld>
            <a:endParaRPr lang="en-GB"/>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3289334-5BF9-46B1-8E68-6630849A7984}" type="slidenum">
              <a:rPr lang="en-GB" smtClean="0"/>
              <a:t>‹#›</a:t>
            </a:fld>
            <a:endParaRPr lang="en-GB" dirty="0"/>
          </a:p>
        </p:txBody>
      </p:sp>
    </p:spTree>
    <p:extLst>
      <p:ext uri="{BB962C8B-B14F-4D97-AF65-F5344CB8AC3E}">
        <p14:creationId xmlns:p14="http://schemas.microsoft.com/office/powerpoint/2010/main" val="3844643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34244D5-A873-4E59-85E7-EED81631B50E}" type="datetimeFigureOut">
              <a:rPr lang="en-GB" smtClean="0"/>
              <a:t>13/09/2021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41201651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734244D5-A873-4E59-85E7-EED81631B50E}" type="datetimeFigureOut">
              <a:rPr lang="en-GB" smtClean="0"/>
              <a:t>13/09/2021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2391696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244D5-A873-4E59-85E7-EED81631B50E}" type="datetimeFigureOut">
              <a:rPr lang="en-GB" smtClean="0"/>
              <a:t>13/09/2021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792391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4244D5-A873-4E59-85E7-EED81631B50E}" type="datetimeFigureOut">
              <a:rPr lang="en-GB" smtClean="0"/>
              <a:t>13/09/2021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26333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397FC-D410-4536-B606-2AAD588247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512F52-BB70-40EA-A55B-57DECF3831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343E156-5DD9-4CA6-91A0-D60D6BE227A0}"/>
              </a:ext>
            </a:extLst>
          </p:cNvPr>
          <p:cNvSpPr>
            <a:spLocks noGrp="1"/>
          </p:cNvSpPr>
          <p:nvPr>
            <p:ph type="dt" sz="half" idx="10"/>
          </p:nvPr>
        </p:nvSpPr>
        <p:spPr/>
        <p:txBody>
          <a:bodyPr/>
          <a:lstStyle/>
          <a:p>
            <a:fld id="{81BB2EB7-B167-42FD-8B63-1997BCED6181}" type="datetimeFigureOut">
              <a:rPr lang="en-GB" smtClean="0"/>
              <a:t>13/09/2021</a:t>
            </a:fld>
            <a:endParaRPr lang="en-GB"/>
          </a:p>
        </p:txBody>
      </p:sp>
      <p:sp>
        <p:nvSpPr>
          <p:cNvPr id="5" name="Footer Placeholder 4">
            <a:extLst>
              <a:ext uri="{FF2B5EF4-FFF2-40B4-BE49-F238E27FC236}">
                <a16:creationId xmlns:a16="http://schemas.microsoft.com/office/drawing/2014/main" id="{082637BA-6976-43B3-AE89-FC221547A3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589712-C1B3-4853-975F-BB9C5DBF015F}"/>
              </a:ext>
            </a:extLst>
          </p:cNvPr>
          <p:cNvSpPr>
            <a:spLocks noGrp="1"/>
          </p:cNvSpPr>
          <p:nvPr>
            <p:ph type="sldNum" sz="quarter" idx="12"/>
          </p:nvPr>
        </p:nvSpPr>
        <p:spPr/>
        <p:txBody>
          <a:bodyPr/>
          <a:lstStyle/>
          <a:p>
            <a:fld id="{B7C893CF-B7E6-4B4A-BCE7-B0CCD9526644}" type="slidenum">
              <a:rPr lang="en-GB" smtClean="0"/>
              <a:t>‹#›</a:t>
            </a:fld>
            <a:endParaRPr lang="en-GB"/>
          </a:p>
        </p:txBody>
      </p:sp>
    </p:spTree>
    <p:extLst>
      <p:ext uri="{BB962C8B-B14F-4D97-AF65-F5344CB8AC3E}">
        <p14:creationId xmlns:p14="http://schemas.microsoft.com/office/powerpoint/2010/main" val="60136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4244D5-A873-4E59-85E7-EED81631B50E}" type="datetimeFigureOut">
              <a:rPr lang="en-GB" smtClean="0"/>
              <a:t>13/09/2021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560629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2759426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442501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clrChange>
              <a:clrFrom>
                <a:srgbClr val="FFFFFF"/>
              </a:clrFrom>
              <a:clrTo>
                <a:srgbClr val="FFFFFF">
                  <a:alpha val="0"/>
                </a:srgbClr>
              </a:clrTo>
            </a:clrChange>
          </a:blip>
          <a:srcRect b="3082"/>
          <a:stretch/>
        </p:blipFill>
        <p:spPr>
          <a:xfrm>
            <a:off x="0" y="3611920"/>
            <a:ext cx="6467475" cy="3240244"/>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4281953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2961119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3340451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34244D5-A873-4E59-85E7-EED81631B50E}" type="datetimeFigureOut">
              <a:rPr lang="en-GB" smtClean="0"/>
              <a:t>13/09/2021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30191677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34244D5-A873-4E59-85E7-EED81631B50E}" type="datetimeFigureOut">
              <a:rPr lang="en-GB" smtClean="0"/>
              <a:t>13/09/2021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2045191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34244D5-A873-4E59-85E7-EED81631B50E}" type="datetimeFigureOut">
              <a:rPr lang="en-GB" smtClean="0"/>
              <a:t>13/09/2021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8049126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244D5-A873-4E59-85E7-EED81631B50E}" type="datetimeFigureOut">
              <a:rPr lang="en-GB" smtClean="0"/>
              <a:t>13/09/2021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217668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FAF18-9F87-4E86-8D81-1E5FE4B027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B854D60-A870-4DC4-A7C9-64EDCB0E5D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8F1BE2C-BF6D-4A89-8A4B-0A2FAC318FC2}"/>
              </a:ext>
            </a:extLst>
          </p:cNvPr>
          <p:cNvSpPr>
            <a:spLocks noGrp="1"/>
          </p:cNvSpPr>
          <p:nvPr>
            <p:ph type="dt" sz="half" idx="10"/>
          </p:nvPr>
        </p:nvSpPr>
        <p:spPr/>
        <p:txBody>
          <a:bodyPr/>
          <a:lstStyle/>
          <a:p>
            <a:fld id="{81BB2EB7-B167-42FD-8B63-1997BCED6181}" type="datetimeFigureOut">
              <a:rPr lang="en-GB" smtClean="0"/>
              <a:t>13/09/2021</a:t>
            </a:fld>
            <a:endParaRPr lang="en-GB"/>
          </a:p>
        </p:txBody>
      </p:sp>
      <p:sp>
        <p:nvSpPr>
          <p:cNvPr id="5" name="Footer Placeholder 4">
            <a:extLst>
              <a:ext uri="{FF2B5EF4-FFF2-40B4-BE49-F238E27FC236}">
                <a16:creationId xmlns:a16="http://schemas.microsoft.com/office/drawing/2014/main" id="{74F3ED8D-652E-4952-A4B8-5FA5462A78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871A49-1250-4F0E-9C4A-E67F9E66F2D4}"/>
              </a:ext>
            </a:extLst>
          </p:cNvPr>
          <p:cNvSpPr>
            <a:spLocks noGrp="1"/>
          </p:cNvSpPr>
          <p:nvPr>
            <p:ph type="sldNum" sz="quarter" idx="12"/>
          </p:nvPr>
        </p:nvSpPr>
        <p:spPr/>
        <p:txBody>
          <a:bodyPr/>
          <a:lstStyle/>
          <a:p>
            <a:fld id="{B7C893CF-B7E6-4B4A-BCE7-B0CCD9526644}" type="slidenum">
              <a:rPr lang="en-GB" smtClean="0"/>
              <a:t>‹#›</a:t>
            </a:fld>
            <a:endParaRPr lang="en-GB"/>
          </a:p>
        </p:txBody>
      </p:sp>
    </p:spTree>
    <p:extLst>
      <p:ext uri="{BB962C8B-B14F-4D97-AF65-F5344CB8AC3E}">
        <p14:creationId xmlns:p14="http://schemas.microsoft.com/office/powerpoint/2010/main" val="30504732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4244D5-A873-4E59-85E7-EED81631B50E}" type="datetimeFigureOut">
              <a:rPr lang="en-GB" smtClean="0"/>
              <a:t>13/09/2021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6548989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4244D5-A873-4E59-85E7-EED81631B50E}" type="datetimeFigureOut">
              <a:rPr lang="en-GB" smtClean="0"/>
              <a:t>13/09/2021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35416648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507090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a:p>
        </p:txBody>
      </p:sp>
    </p:spTree>
    <p:extLst>
      <p:ext uri="{BB962C8B-B14F-4D97-AF65-F5344CB8AC3E}">
        <p14:creationId xmlns:p14="http://schemas.microsoft.com/office/powerpoint/2010/main" val="3519106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630A8B4-2D42-48EC-9D7B-4B7C0DF94248}"/>
              </a:ext>
            </a:extLst>
          </p:cNvPr>
          <p:cNvGrpSpPr/>
          <p:nvPr userDrawn="1"/>
        </p:nvGrpSpPr>
        <p:grpSpPr>
          <a:xfrm>
            <a:off x="-2862140" y="3981843"/>
            <a:ext cx="6299825" cy="5823768"/>
            <a:chOff x="-2141094" y="7719540"/>
            <a:chExt cx="6299825" cy="5823768"/>
          </a:xfrm>
          <a:solidFill>
            <a:schemeClr val="bg2">
              <a:lumMod val="90000"/>
              <a:alpha val="72000"/>
            </a:schemeClr>
          </a:solidFill>
        </p:grpSpPr>
        <p:sp>
          <p:nvSpPr>
            <p:cNvPr id="14" name="Partial Circle 12">
              <a:extLst>
                <a:ext uri="{FF2B5EF4-FFF2-40B4-BE49-F238E27FC236}">
                  <a16:creationId xmlns:a16="http://schemas.microsoft.com/office/drawing/2014/main" id="{E0E491CC-3483-4BFB-875F-B61D23BC4197}"/>
                </a:ext>
              </a:extLst>
            </p:cNvPr>
            <p:cNvSpPr/>
            <p:nvPr/>
          </p:nvSpPr>
          <p:spPr>
            <a:xfrm rot="5400000">
              <a:off x="-1549255" y="7773644"/>
              <a:ext cx="5714260" cy="5701712"/>
            </a:xfrm>
            <a:prstGeom prst="pie">
              <a:avLst>
                <a:gd name="adj1" fmla="val 1425359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Partial Circle 13">
              <a:extLst>
                <a:ext uri="{FF2B5EF4-FFF2-40B4-BE49-F238E27FC236}">
                  <a16:creationId xmlns:a16="http://schemas.microsoft.com/office/drawing/2014/main" id="{B73E1BF2-58EB-4C25-8584-7EAA52ABC05B}"/>
                </a:ext>
              </a:extLst>
            </p:cNvPr>
            <p:cNvSpPr/>
            <p:nvPr/>
          </p:nvSpPr>
          <p:spPr>
            <a:xfrm rot="3171081">
              <a:off x="-2147368" y="7725814"/>
              <a:ext cx="5714260" cy="5701712"/>
            </a:xfrm>
            <a:prstGeom prst="pie">
              <a:avLst>
                <a:gd name="adj1" fmla="val 13015918"/>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Partial Circle 14">
              <a:extLst>
                <a:ext uri="{FF2B5EF4-FFF2-40B4-BE49-F238E27FC236}">
                  <a16:creationId xmlns:a16="http://schemas.microsoft.com/office/drawing/2014/main" id="{804AE522-BD53-4D7C-A90B-E0F0E7F95AE6}"/>
                </a:ext>
              </a:extLst>
            </p:cNvPr>
            <p:cNvSpPr/>
            <p:nvPr/>
          </p:nvSpPr>
          <p:spPr>
            <a:xfrm rot="3410813">
              <a:off x="-1857962" y="7773644"/>
              <a:ext cx="5714260" cy="5701712"/>
            </a:xfrm>
            <a:prstGeom prst="pie">
              <a:avLst>
                <a:gd name="adj1" fmla="val 1425359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7" name="Partial Circle 15">
              <a:extLst>
                <a:ext uri="{FF2B5EF4-FFF2-40B4-BE49-F238E27FC236}">
                  <a16:creationId xmlns:a16="http://schemas.microsoft.com/office/drawing/2014/main" id="{5FB559C3-D4B5-4F89-AF83-7F0BA09F16DF}"/>
                </a:ext>
              </a:extLst>
            </p:cNvPr>
            <p:cNvSpPr/>
            <p:nvPr/>
          </p:nvSpPr>
          <p:spPr>
            <a:xfrm rot="4895686">
              <a:off x="-1857962" y="7835322"/>
              <a:ext cx="5714260" cy="5701712"/>
            </a:xfrm>
            <a:prstGeom prst="pie">
              <a:avLst>
                <a:gd name="adj1" fmla="val 14253595"/>
                <a:gd name="adj2" fmla="val 150676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dirty="0"/>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dirty="0"/>
          </a:p>
        </p:txBody>
      </p:sp>
      <p:grpSp>
        <p:nvGrpSpPr>
          <p:cNvPr id="5" name="Group 4"/>
          <p:cNvGrpSpPr/>
          <p:nvPr userDrawn="1"/>
        </p:nvGrpSpPr>
        <p:grpSpPr>
          <a:xfrm>
            <a:off x="-2945689" y="3699424"/>
            <a:ext cx="6226533" cy="6166021"/>
            <a:chOff x="-333869" y="1838408"/>
            <a:chExt cx="6226533" cy="6166021"/>
          </a:xfrm>
        </p:grpSpPr>
        <p:sp>
          <p:nvSpPr>
            <p:cNvPr id="12" name="Partial Circle 11">
              <a:extLst>
                <a:ext uri="{FF2B5EF4-FFF2-40B4-BE49-F238E27FC236}">
                  <a16:creationId xmlns:a16="http://schemas.microsoft.com/office/drawing/2014/main" id="{D156C1BE-9D21-4B28-9B32-1EA3271E353C}"/>
                </a:ext>
              </a:extLst>
            </p:cNvPr>
            <p:cNvSpPr/>
            <p:nvPr/>
          </p:nvSpPr>
          <p:spPr>
            <a:xfrm rot="2915748">
              <a:off x="-396920" y="2018878"/>
              <a:ext cx="6048602" cy="5922500"/>
            </a:xfrm>
            <a:prstGeom prst="pie">
              <a:avLst>
                <a:gd name="adj1" fmla="val 13652244"/>
                <a:gd name="adj2" fmla="val 16200000"/>
              </a:avLst>
            </a:prstGeom>
            <a:solidFill>
              <a:srgbClr val="0070C0">
                <a:alpha val="6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3" name="Partial Circle 12">
              <a:extLst>
                <a:ext uri="{FF2B5EF4-FFF2-40B4-BE49-F238E27FC236}">
                  <a16:creationId xmlns:a16="http://schemas.microsoft.com/office/drawing/2014/main" id="{7E4C373B-8BA5-4A80-9338-A3B3903A0DA2}"/>
                </a:ext>
              </a:extLst>
            </p:cNvPr>
            <p:cNvSpPr/>
            <p:nvPr/>
          </p:nvSpPr>
          <p:spPr>
            <a:xfrm rot="5400000">
              <a:off x="-92887" y="1901459"/>
              <a:ext cx="6048602" cy="5922500"/>
            </a:xfrm>
            <a:prstGeom prst="pie">
              <a:avLst>
                <a:gd name="adj1" fmla="val 13831685"/>
                <a:gd name="adj2" fmla="val 16200000"/>
              </a:avLst>
            </a:prstGeom>
            <a:solidFill>
              <a:srgbClr val="CC3399">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580550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dirty="0"/>
          </a:p>
        </p:txBody>
      </p:sp>
    </p:spTree>
    <p:extLst>
      <p:ext uri="{BB962C8B-B14F-4D97-AF65-F5344CB8AC3E}">
        <p14:creationId xmlns:p14="http://schemas.microsoft.com/office/powerpoint/2010/main" val="1403103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dirty="0"/>
          </a:p>
        </p:txBody>
      </p:sp>
    </p:spTree>
    <p:extLst>
      <p:ext uri="{BB962C8B-B14F-4D97-AF65-F5344CB8AC3E}">
        <p14:creationId xmlns:p14="http://schemas.microsoft.com/office/powerpoint/2010/main" val="640547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34244D5-A873-4E59-85E7-EED81631B50E}" type="datetimeFigureOut">
              <a:rPr lang="en-GB" smtClean="0"/>
              <a:t>13/09/2021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3289334-5BF9-46B1-8E68-6630849A7984}" type="slidenum">
              <a:rPr lang="en-GB" smtClean="0"/>
              <a:t>‹#›</a:t>
            </a:fld>
            <a:endParaRPr lang="en-GB" dirty="0"/>
          </a:p>
        </p:txBody>
      </p:sp>
    </p:spTree>
    <p:extLst>
      <p:ext uri="{BB962C8B-B14F-4D97-AF65-F5344CB8AC3E}">
        <p14:creationId xmlns:p14="http://schemas.microsoft.com/office/powerpoint/2010/main" val="2617087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34244D5-A873-4E59-85E7-EED81631B50E}" type="datetimeFigureOut">
              <a:rPr lang="en-GB" smtClean="0"/>
              <a:t>13/09/2021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3289334-5BF9-46B1-8E68-6630849A7984}" type="slidenum">
              <a:rPr lang="en-GB" smtClean="0"/>
              <a:t>‹#›</a:t>
            </a:fld>
            <a:endParaRPr lang="en-GB" dirty="0"/>
          </a:p>
        </p:txBody>
      </p:sp>
    </p:spTree>
    <p:extLst>
      <p:ext uri="{BB962C8B-B14F-4D97-AF65-F5344CB8AC3E}">
        <p14:creationId xmlns:p14="http://schemas.microsoft.com/office/powerpoint/2010/main" val="773800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734244D5-A873-4E59-85E7-EED81631B50E}" type="datetimeFigureOut">
              <a:rPr lang="en-GB" smtClean="0"/>
              <a:t>13/09/2021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3289334-5BF9-46B1-8E68-6630849A7984}" type="slidenum">
              <a:rPr lang="en-GB" smtClean="0"/>
              <a:t>‹#›</a:t>
            </a:fld>
            <a:endParaRPr lang="en-GB" dirty="0"/>
          </a:p>
        </p:txBody>
      </p:sp>
    </p:spTree>
    <p:extLst>
      <p:ext uri="{BB962C8B-B14F-4D97-AF65-F5344CB8AC3E}">
        <p14:creationId xmlns:p14="http://schemas.microsoft.com/office/powerpoint/2010/main" val="902365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BA337-BC2C-4520-9AC6-D4A45B5503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511040-27F4-4539-AE1A-8FFE234649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67456A-9006-44C6-91F2-337A4760E0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9E8F88-E3D5-47A7-B5A8-05B6299F1956}"/>
              </a:ext>
            </a:extLst>
          </p:cNvPr>
          <p:cNvSpPr>
            <a:spLocks noGrp="1"/>
          </p:cNvSpPr>
          <p:nvPr>
            <p:ph type="dt" sz="half" idx="10"/>
          </p:nvPr>
        </p:nvSpPr>
        <p:spPr/>
        <p:txBody>
          <a:bodyPr/>
          <a:lstStyle/>
          <a:p>
            <a:fld id="{81BB2EB7-B167-42FD-8B63-1997BCED6181}" type="datetimeFigureOut">
              <a:rPr lang="en-GB" smtClean="0"/>
              <a:t>13/09/2021</a:t>
            </a:fld>
            <a:endParaRPr lang="en-GB"/>
          </a:p>
        </p:txBody>
      </p:sp>
      <p:sp>
        <p:nvSpPr>
          <p:cNvPr id="6" name="Footer Placeholder 5">
            <a:extLst>
              <a:ext uri="{FF2B5EF4-FFF2-40B4-BE49-F238E27FC236}">
                <a16:creationId xmlns:a16="http://schemas.microsoft.com/office/drawing/2014/main" id="{59B9E02B-0C21-4CA3-815E-1B3F2F0A0E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4BFFD5-B381-4F11-9B2A-109FE865CE4E}"/>
              </a:ext>
            </a:extLst>
          </p:cNvPr>
          <p:cNvSpPr>
            <a:spLocks noGrp="1"/>
          </p:cNvSpPr>
          <p:nvPr>
            <p:ph type="sldNum" sz="quarter" idx="12"/>
          </p:nvPr>
        </p:nvSpPr>
        <p:spPr/>
        <p:txBody>
          <a:bodyPr/>
          <a:lstStyle/>
          <a:p>
            <a:fld id="{B7C893CF-B7E6-4B4A-BCE7-B0CCD9526644}" type="slidenum">
              <a:rPr lang="en-GB" smtClean="0"/>
              <a:t>‹#›</a:t>
            </a:fld>
            <a:endParaRPr lang="en-GB"/>
          </a:p>
        </p:txBody>
      </p:sp>
    </p:spTree>
    <p:extLst>
      <p:ext uri="{BB962C8B-B14F-4D97-AF65-F5344CB8AC3E}">
        <p14:creationId xmlns:p14="http://schemas.microsoft.com/office/powerpoint/2010/main" val="3737758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4244D5-A873-4E59-85E7-EED81631B50E}" type="datetimeFigureOut">
              <a:rPr lang="en-GB" smtClean="0"/>
              <a:t>13/09/2021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3289334-5BF9-46B1-8E68-6630849A7984}" type="slidenum">
              <a:rPr lang="en-GB" smtClean="0"/>
              <a:t>‹#›</a:t>
            </a:fld>
            <a:endParaRPr lang="en-GB" dirty="0"/>
          </a:p>
        </p:txBody>
      </p:sp>
    </p:spTree>
    <p:extLst>
      <p:ext uri="{BB962C8B-B14F-4D97-AF65-F5344CB8AC3E}">
        <p14:creationId xmlns:p14="http://schemas.microsoft.com/office/powerpoint/2010/main" val="9538834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4244D5-A873-4E59-85E7-EED81631B50E}" type="datetimeFigureOut">
              <a:rPr lang="en-GB" smtClean="0"/>
              <a:t>13/09/2021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3289334-5BF9-46B1-8E68-6630849A7984}" type="slidenum">
              <a:rPr lang="en-GB" smtClean="0"/>
              <a:t>‹#›</a:t>
            </a:fld>
            <a:endParaRPr lang="en-GB" dirty="0"/>
          </a:p>
        </p:txBody>
      </p:sp>
    </p:spTree>
    <p:extLst>
      <p:ext uri="{BB962C8B-B14F-4D97-AF65-F5344CB8AC3E}">
        <p14:creationId xmlns:p14="http://schemas.microsoft.com/office/powerpoint/2010/main" val="9271570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34244D5-A873-4E59-85E7-EED81631B50E}" type="datetimeFigureOut">
              <a:rPr lang="en-GB" smtClean="0"/>
              <a:t>13/09/2021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3289334-5BF9-46B1-8E68-6630849A7984}" type="slidenum">
              <a:rPr lang="en-GB" smtClean="0"/>
              <a:t>‹#›</a:t>
            </a:fld>
            <a:endParaRPr lang="en-GB" dirty="0"/>
          </a:p>
        </p:txBody>
      </p:sp>
    </p:spTree>
    <p:extLst>
      <p:ext uri="{BB962C8B-B14F-4D97-AF65-F5344CB8AC3E}">
        <p14:creationId xmlns:p14="http://schemas.microsoft.com/office/powerpoint/2010/main" val="5502105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dirty="0"/>
          </a:p>
        </p:txBody>
      </p:sp>
    </p:spTree>
    <p:extLst>
      <p:ext uri="{BB962C8B-B14F-4D97-AF65-F5344CB8AC3E}">
        <p14:creationId xmlns:p14="http://schemas.microsoft.com/office/powerpoint/2010/main" val="529723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34244D5-A873-4E59-85E7-EED81631B50E}" type="datetimeFigureOut">
              <a:rPr lang="en-GB" smtClean="0"/>
              <a:t>13/09/2021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3289334-5BF9-46B1-8E68-6630849A7984}" type="slidenum">
              <a:rPr lang="en-GB" smtClean="0"/>
              <a:t>‹#›</a:t>
            </a:fld>
            <a:endParaRPr lang="en-GB" dirty="0"/>
          </a:p>
        </p:txBody>
      </p:sp>
    </p:spTree>
    <p:extLst>
      <p:ext uri="{BB962C8B-B14F-4D97-AF65-F5344CB8AC3E}">
        <p14:creationId xmlns:p14="http://schemas.microsoft.com/office/powerpoint/2010/main" val="2506093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1"/>
        <p:cNvGrpSpPr/>
        <p:nvPr/>
      </p:nvGrpSpPr>
      <p:grpSpPr>
        <a:xfrm>
          <a:off x="0" y="0"/>
          <a:ext cx="0" cy="0"/>
          <a:chOff x="0" y="0"/>
          <a:chExt cx="0" cy="0"/>
        </a:xfrm>
      </p:grpSpPr>
      <p:sp>
        <p:nvSpPr>
          <p:cNvPr id="42" name="Google Shape;42;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9"/>
          <p:cNvSpPr txBox="1">
            <a:spLocks noGrp="1"/>
          </p:cNvSpPr>
          <p:nvPr>
            <p:ph type="body" idx="1"/>
          </p:nvPr>
        </p:nvSpPr>
        <p:spPr>
          <a:xfrm>
            <a:off x="913774" y="2367092"/>
            <a:ext cx="10363826" cy="34241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0150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35186-355B-455B-9A20-51BDCD27A3B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D19301-B743-45E5-A4AF-479D5E3DF5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16D1857-F7E6-4E52-A0BC-29358F10C8C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F3BE287-6353-4359-8ECE-CA5F769CCE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F2326FD-1B6B-461C-90C7-D6F846F36E5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2221F9-9FEE-4D57-9B33-4BA3746CCFEC}"/>
              </a:ext>
            </a:extLst>
          </p:cNvPr>
          <p:cNvSpPr>
            <a:spLocks noGrp="1"/>
          </p:cNvSpPr>
          <p:nvPr>
            <p:ph type="dt" sz="half" idx="10"/>
          </p:nvPr>
        </p:nvSpPr>
        <p:spPr/>
        <p:txBody>
          <a:bodyPr/>
          <a:lstStyle/>
          <a:p>
            <a:fld id="{81BB2EB7-B167-42FD-8B63-1997BCED6181}" type="datetimeFigureOut">
              <a:rPr lang="en-GB" smtClean="0"/>
              <a:t>13/09/2021</a:t>
            </a:fld>
            <a:endParaRPr lang="en-GB"/>
          </a:p>
        </p:txBody>
      </p:sp>
      <p:sp>
        <p:nvSpPr>
          <p:cNvPr id="8" name="Footer Placeholder 7">
            <a:extLst>
              <a:ext uri="{FF2B5EF4-FFF2-40B4-BE49-F238E27FC236}">
                <a16:creationId xmlns:a16="http://schemas.microsoft.com/office/drawing/2014/main" id="{32F4E09F-44ED-484F-9EEC-490BE2317F9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711758E-36F4-40AE-8DA8-65F1802302CB}"/>
              </a:ext>
            </a:extLst>
          </p:cNvPr>
          <p:cNvSpPr>
            <a:spLocks noGrp="1"/>
          </p:cNvSpPr>
          <p:nvPr>
            <p:ph type="sldNum" sz="quarter" idx="12"/>
          </p:nvPr>
        </p:nvSpPr>
        <p:spPr/>
        <p:txBody>
          <a:bodyPr/>
          <a:lstStyle/>
          <a:p>
            <a:fld id="{B7C893CF-B7E6-4B4A-BCE7-B0CCD9526644}" type="slidenum">
              <a:rPr lang="en-GB" smtClean="0"/>
              <a:t>‹#›</a:t>
            </a:fld>
            <a:endParaRPr lang="en-GB"/>
          </a:p>
        </p:txBody>
      </p:sp>
    </p:spTree>
    <p:extLst>
      <p:ext uri="{BB962C8B-B14F-4D97-AF65-F5344CB8AC3E}">
        <p14:creationId xmlns:p14="http://schemas.microsoft.com/office/powerpoint/2010/main" val="792213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806D-ABDE-4F0E-9068-999A6B747C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5EF3A83-CF5D-4557-A3DC-AACE36226312}"/>
              </a:ext>
            </a:extLst>
          </p:cNvPr>
          <p:cNvSpPr>
            <a:spLocks noGrp="1"/>
          </p:cNvSpPr>
          <p:nvPr>
            <p:ph type="dt" sz="half" idx="10"/>
          </p:nvPr>
        </p:nvSpPr>
        <p:spPr/>
        <p:txBody>
          <a:bodyPr/>
          <a:lstStyle/>
          <a:p>
            <a:fld id="{81BB2EB7-B167-42FD-8B63-1997BCED6181}" type="datetimeFigureOut">
              <a:rPr lang="en-GB" smtClean="0"/>
              <a:t>13/09/2021</a:t>
            </a:fld>
            <a:endParaRPr lang="en-GB"/>
          </a:p>
        </p:txBody>
      </p:sp>
      <p:sp>
        <p:nvSpPr>
          <p:cNvPr id="4" name="Footer Placeholder 3">
            <a:extLst>
              <a:ext uri="{FF2B5EF4-FFF2-40B4-BE49-F238E27FC236}">
                <a16:creationId xmlns:a16="http://schemas.microsoft.com/office/drawing/2014/main" id="{4C7C6DC8-2713-4FA3-8B57-5D1AB3533E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6D79A6-6C7D-470B-AC6D-D9141BBE0D3C}"/>
              </a:ext>
            </a:extLst>
          </p:cNvPr>
          <p:cNvSpPr>
            <a:spLocks noGrp="1"/>
          </p:cNvSpPr>
          <p:nvPr>
            <p:ph type="sldNum" sz="quarter" idx="12"/>
          </p:nvPr>
        </p:nvSpPr>
        <p:spPr/>
        <p:txBody>
          <a:bodyPr/>
          <a:lstStyle/>
          <a:p>
            <a:fld id="{B7C893CF-B7E6-4B4A-BCE7-B0CCD9526644}" type="slidenum">
              <a:rPr lang="en-GB" smtClean="0"/>
              <a:t>‹#›</a:t>
            </a:fld>
            <a:endParaRPr lang="en-GB"/>
          </a:p>
        </p:txBody>
      </p:sp>
    </p:spTree>
    <p:extLst>
      <p:ext uri="{BB962C8B-B14F-4D97-AF65-F5344CB8AC3E}">
        <p14:creationId xmlns:p14="http://schemas.microsoft.com/office/powerpoint/2010/main" val="164301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DC184A-24DA-4960-A738-AD4482D8EBAD}"/>
              </a:ext>
            </a:extLst>
          </p:cNvPr>
          <p:cNvSpPr>
            <a:spLocks noGrp="1"/>
          </p:cNvSpPr>
          <p:nvPr>
            <p:ph type="dt" sz="half" idx="10"/>
          </p:nvPr>
        </p:nvSpPr>
        <p:spPr/>
        <p:txBody>
          <a:bodyPr/>
          <a:lstStyle/>
          <a:p>
            <a:fld id="{81BB2EB7-B167-42FD-8B63-1997BCED6181}" type="datetimeFigureOut">
              <a:rPr lang="en-GB" smtClean="0"/>
              <a:t>13/09/2021</a:t>
            </a:fld>
            <a:endParaRPr lang="en-GB"/>
          </a:p>
        </p:txBody>
      </p:sp>
      <p:sp>
        <p:nvSpPr>
          <p:cNvPr id="3" name="Footer Placeholder 2">
            <a:extLst>
              <a:ext uri="{FF2B5EF4-FFF2-40B4-BE49-F238E27FC236}">
                <a16:creationId xmlns:a16="http://schemas.microsoft.com/office/drawing/2014/main" id="{AB7B5389-D28F-4794-A2D0-C320EFCF4B6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F8A70CE-F386-4616-B365-5B3B4F1964C0}"/>
              </a:ext>
            </a:extLst>
          </p:cNvPr>
          <p:cNvSpPr>
            <a:spLocks noGrp="1"/>
          </p:cNvSpPr>
          <p:nvPr>
            <p:ph type="sldNum" sz="quarter" idx="12"/>
          </p:nvPr>
        </p:nvSpPr>
        <p:spPr/>
        <p:txBody>
          <a:bodyPr/>
          <a:lstStyle/>
          <a:p>
            <a:fld id="{B7C893CF-B7E6-4B4A-BCE7-B0CCD9526644}" type="slidenum">
              <a:rPr lang="en-GB" smtClean="0"/>
              <a:t>‹#›</a:t>
            </a:fld>
            <a:endParaRPr lang="en-GB"/>
          </a:p>
        </p:txBody>
      </p:sp>
    </p:spTree>
    <p:extLst>
      <p:ext uri="{BB962C8B-B14F-4D97-AF65-F5344CB8AC3E}">
        <p14:creationId xmlns:p14="http://schemas.microsoft.com/office/powerpoint/2010/main" val="1557091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5A17-1890-4BE7-A983-0FF517E804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FA20BDC-8F38-486F-8500-B6B831A3DB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47C276-2C51-4FCD-9CFE-5711998098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B0F44C-D23A-479F-9393-4F8582AA800E}"/>
              </a:ext>
            </a:extLst>
          </p:cNvPr>
          <p:cNvSpPr>
            <a:spLocks noGrp="1"/>
          </p:cNvSpPr>
          <p:nvPr>
            <p:ph type="dt" sz="half" idx="10"/>
          </p:nvPr>
        </p:nvSpPr>
        <p:spPr/>
        <p:txBody>
          <a:bodyPr/>
          <a:lstStyle/>
          <a:p>
            <a:fld id="{81BB2EB7-B167-42FD-8B63-1997BCED6181}" type="datetimeFigureOut">
              <a:rPr lang="en-GB" smtClean="0"/>
              <a:t>13/09/2021</a:t>
            </a:fld>
            <a:endParaRPr lang="en-GB"/>
          </a:p>
        </p:txBody>
      </p:sp>
      <p:sp>
        <p:nvSpPr>
          <p:cNvPr id="6" name="Footer Placeholder 5">
            <a:extLst>
              <a:ext uri="{FF2B5EF4-FFF2-40B4-BE49-F238E27FC236}">
                <a16:creationId xmlns:a16="http://schemas.microsoft.com/office/drawing/2014/main" id="{81788632-D50D-4B8B-B37C-C2FCF9629D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0F26BC-DF5C-44B1-B858-63269DAAB4D3}"/>
              </a:ext>
            </a:extLst>
          </p:cNvPr>
          <p:cNvSpPr>
            <a:spLocks noGrp="1"/>
          </p:cNvSpPr>
          <p:nvPr>
            <p:ph type="sldNum" sz="quarter" idx="12"/>
          </p:nvPr>
        </p:nvSpPr>
        <p:spPr/>
        <p:txBody>
          <a:bodyPr/>
          <a:lstStyle/>
          <a:p>
            <a:fld id="{B7C893CF-B7E6-4B4A-BCE7-B0CCD9526644}" type="slidenum">
              <a:rPr lang="en-GB" smtClean="0"/>
              <a:t>‹#›</a:t>
            </a:fld>
            <a:endParaRPr lang="en-GB"/>
          </a:p>
        </p:txBody>
      </p:sp>
    </p:spTree>
    <p:extLst>
      <p:ext uri="{BB962C8B-B14F-4D97-AF65-F5344CB8AC3E}">
        <p14:creationId xmlns:p14="http://schemas.microsoft.com/office/powerpoint/2010/main" val="1800692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6918D-D7E3-405A-94AA-E33F10B628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AA9268-FDF0-468B-942D-A259660B24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DFC86A6B-3CCF-4BDB-BE0D-E0C72F2C9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659E77-D4C0-41EC-8565-8F26795CF1DA}"/>
              </a:ext>
            </a:extLst>
          </p:cNvPr>
          <p:cNvSpPr>
            <a:spLocks noGrp="1"/>
          </p:cNvSpPr>
          <p:nvPr>
            <p:ph type="dt" sz="half" idx="10"/>
          </p:nvPr>
        </p:nvSpPr>
        <p:spPr/>
        <p:txBody>
          <a:bodyPr/>
          <a:lstStyle/>
          <a:p>
            <a:fld id="{81BB2EB7-B167-42FD-8B63-1997BCED6181}" type="datetimeFigureOut">
              <a:rPr lang="en-GB" smtClean="0"/>
              <a:t>13/09/2021</a:t>
            </a:fld>
            <a:endParaRPr lang="en-GB"/>
          </a:p>
        </p:txBody>
      </p:sp>
      <p:sp>
        <p:nvSpPr>
          <p:cNvPr id="6" name="Footer Placeholder 5">
            <a:extLst>
              <a:ext uri="{FF2B5EF4-FFF2-40B4-BE49-F238E27FC236}">
                <a16:creationId xmlns:a16="http://schemas.microsoft.com/office/drawing/2014/main" id="{7332D268-ABE3-4750-9A26-F91FECD57D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49C820B-BD61-4083-8F56-30A63A9457FE}"/>
              </a:ext>
            </a:extLst>
          </p:cNvPr>
          <p:cNvSpPr>
            <a:spLocks noGrp="1"/>
          </p:cNvSpPr>
          <p:nvPr>
            <p:ph type="sldNum" sz="quarter" idx="12"/>
          </p:nvPr>
        </p:nvSpPr>
        <p:spPr/>
        <p:txBody>
          <a:bodyPr/>
          <a:lstStyle/>
          <a:p>
            <a:fld id="{B7C893CF-B7E6-4B4A-BCE7-B0CCD9526644}" type="slidenum">
              <a:rPr lang="en-GB" smtClean="0"/>
              <a:t>‹#›</a:t>
            </a:fld>
            <a:endParaRPr lang="en-GB"/>
          </a:p>
        </p:txBody>
      </p:sp>
    </p:spTree>
    <p:extLst>
      <p:ext uri="{BB962C8B-B14F-4D97-AF65-F5344CB8AC3E}">
        <p14:creationId xmlns:p14="http://schemas.microsoft.com/office/powerpoint/2010/main" val="2067552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3.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2.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FCE7DF-703B-4F6A-941E-854AEA053B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A30731B-8057-4EFB-8C0F-D090D19DA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65EE24E-C535-437B-AF23-B9E3916263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B2EB7-B167-42FD-8B63-1997BCED6181}" type="datetimeFigureOut">
              <a:rPr lang="en-GB" smtClean="0"/>
              <a:t>13/09/2021</a:t>
            </a:fld>
            <a:endParaRPr lang="en-GB"/>
          </a:p>
        </p:txBody>
      </p:sp>
      <p:sp>
        <p:nvSpPr>
          <p:cNvPr id="5" name="Footer Placeholder 4">
            <a:extLst>
              <a:ext uri="{FF2B5EF4-FFF2-40B4-BE49-F238E27FC236}">
                <a16:creationId xmlns:a16="http://schemas.microsoft.com/office/drawing/2014/main" id="{B78E8532-949B-42AD-8048-932041247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7C17B62-50CE-4914-81D4-244FBF3D9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C893CF-B7E6-4B4A-BCE7-B0CCD9526644}" type="slidenum">
              <a:rPr lang="en-GB" smtClean="0"/>
              <a:t>‹#›</a:t>
            </a:fld>
            <a:endParaRPr lang="en-GB"/>
          </a:p>
        </p:txBody>
      </p:sp>
    </p:spTree>
    <p:extLst>
      <p:ext uri="{BB962C8B-B14F-4D97-AF65-F5344CB8AC3E}">
        <p14:creationId xmlns:p14="http://schemas.microsoft.com/office/powerpoint/2010/main" val="3636474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Filson Soft" panose="000008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lson Soft" panose="000008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lson Soft" panose="000008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lson Soft" panose="000008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lson Soft" panose="000008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lson Soft" panose="000008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244D5-A873-4E59-85E7-EED81631B50E}" type="datetimeFigureOut">
              <a:rPr lang="en-GB" smtClean="0"/>
              <a:t>13/09/2021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89334-5BF9-46B1-8E68-6630849A7984}" type="slidenum">
              <a:rPr lang="en-GB" smtClean="0"/>
              <a:t>‹#›</a:t>
            </a:fld>
            <a:endParaRPr lang="en-GB"/>
          </a:p>
        </p:txBody>
      </p:sp>
      <p:pic>
        <p:nvPicPr>
          <p:cNvPr id="7" name="Picture 6" descr="OHS Logo small.png"/>
          <p:cNvPicPr/>
          <p:nvPr/>
        </p:nvPicPr>
        <p:blipFill>
          <a:blip r:embed="rId13">
            <a:extLst>
              <a:ext uri="{28A0092B-C50C-407E-A947-70E740481C1C}">
                <a14:useLocalDpi xmlns:a14="http://schemas.microsoft.com/office/drawing/2010/main" val="0"/>
              </a:ext>
            </a:extLst>
          </a:blip>
          <a:srcRect/>
          <a:stretch>
            <a:fillRect/>
          </a:stretch>
        </p:blipFill>
        <p:spPr bwMode="auto">
          <a:xfrm>
            <a:off x="10161431" y="6220496"/>
            <a:ext cx="1649569" cy="500979"/>
          </a:xfrm>
          <a:prstGeom prst="rect">
            <a:avLst/>
          </a:prstGeom>
          <a:noFill/>
          <a:ln>
            <a:noFill/>
          </a:ln>
        </p:spPr>
      </p:pic>
      <p:pic>
        <p:nvPicPr>
          <p:cNvPr id="9" name="Picture 8"/>
          <p:cNvPicPr/>
          <p:nvPr userDrawn="1"/>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523729" y="6176963"/>
            <a:ext cx="2025153" cy="716764"/>
          </a:xfrm>
          <a:prstGeom prst="rect">
            <a:avLst/>
          </a:prstGeom>
        </p:spPr>
      </p:pic>
      <p:pic>
        <p:nvPicPr>
          <p:cNvPr id="1026" name="Picture 2" descr="Image result for ouh nhs trust">
            <a:extLst>
              <a:ext uri="{FF2B5EF4-FFF2-40B4-BE49-F238E27FC236}">
                <a16:creationId xmlns:a16="http://schemas.microsoft.com/office/drawing/2014/main" id="{FBA579C9-151B-4BDA-B22B-5B2D9283005C}"/>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490389" y="6278005"/>
            <a:ext cx="1628295" cy="42654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30A8B4-2D42-48EC-9D7B-4B7C0DF94248}"/>
              </a:ext>
            </a:extLst>
          </p:cNvPr>
          <p:cNvGrpSpPr/>
          <p:nvPr userDrawn="1"/>
        </p:nvGrpSpPr>
        <p:grpSpPr>
          <a:xfrm>
            <a:off x="-2862140" y="3981843"/>
            <a:ext cx="6299825" cy="5823768"/>
            <a:chOff x="-2141094" y="7719540"/>
            <a:chExt cx="6299825" cy="5823768"/>
          </a:xfrm>
          <a:solidFill>
            <a:schemeClr val="bg2">
              <a:lumMod val="90000"/>
              <a:alpha val="77000"/>
            </a:schemeClr>
          </a:solidFill>
        </p:grpSpPr>
        <p:sp>
          <p:nvSpPr>
            <p:cNvPr id="13" name="Partial Circle 12">
              <a:extLst>
                <a:ext uri="{FF2B5EF4-FFF2-40B4-BE49-F238E27FC236}">
                  <a16:creationId xmlns:a16="http://schemas.microsoft.com/office/drawing/2014/main" id="{E0E491CC-3483-4BFB-875F-B61D23BC4197}"/>
                </a:ext>
              </a:extLst>
            </p:cNvPr>
            <p:cNvSpPr/>
            <p:nvPr/>
          </p:nvSpPr>
          <p:spPr>
            <a:xfrm rot="5400000">
              <a:off x="-1549255" y="7773644"/>
              <a:ext cx="5714260" cy="5701712"/>
            </a:xfrm>
            <a:prstGeom prst="pie">
              <a:avLst>
                <a:gd name="adj1" fmla="val 1425359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Partial Circle 13">
              <a:extLst>
                <a:ext uri="{FF2B5EF4-FFF2-40B4-BE49-F238E27FC236}">
                  <a16:creationId xmlns:a16="http://schemas.microsoft.com/office/drawing/2014/main" id="{B73E1BF2-58EB-4C25-8584-7EAA52ABC05B}"/>
                </a:ext>
              </a:extLst>
            </p:cNvPr>
            <p:cNvSpPr/>
            <p:nvPr/>
          </p:nvSpPr>
          <p:spPr>
            <a:xfrm rot="3171081">
              <a:off x="-2147368" y="7725814"/>
              <a:ext cx="5714260" cy="5701712"/>
            </a:xfrm>
            <a:prstGeom prst="pie">
              <a:avLst>
                <a:gd name="adj1" fmla="val 13015918"/>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Partial Circle 14">
              <a:extLst>
                <a:ext uri="{FF2B5EF4-FFF2-40B4-BE49-F238E27FC236}">
                  <a16:creationId xmlns:a16="http://schemas.microsoft.com/office/drawing/2014/main" id="{804AE522-BD53-4D7C-A90B-E0F0E7F95AE6}"/>
                </a:ext>
              </a:extLst>
            </p:cNvPr>
            <p:cNvSpPr/>
            <p:nvPr/>
          </p:nvSpPr>
          <p:spPr>
            <a:xfrm rot="3410813">
              <a:off x="-1857962" y="7773644"/>
              <a:ext cx="5714260" cy="5701712"/>
            </a:xfrm>
            <a:prstGeom prst="pie">
              <a:avLst>
                <a:gd name="adj1" fmla="val 1425359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Partial Circle 15">
              <a:extLst>
                <a:ext uri="{FF2B5EF4-FFF2-40B4-BE49-F238E27FC236}">
                  <a16:creationId xmlns:a16="http://schemas.microsoft.com/office/drawing/2014/main" id="{5FB559C3-D4B5-4F89-AF83-7F0BA09F16DF}"/>
                </a:ext>
              </a:extLst>
            </p:cNvPr>
            <p:cNvSpPr/>
            <p:nvPr/>
          </p:nvSpPr>
          <p:spPr>
            <a:xfrm rot="4895686">
              <a:off x="-1857962" y="7835322"/>
              <a:ext cx="5714260" cy="5701712"/>
            </a:xfrm>
            <a:prstGeom prst="pie">
              <a:avLst>
                <a:gd name="adj1" fmla="val 14253595"/>
                <a:gd name="adj2" fmla="val 150676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1937360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Filson Soft" panose="000008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lson Soft" panose="000008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lson Soft" panose="000008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lson Soft" panose="000008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lson Soft" panose="000008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lson Soft" panose="000008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3">
            <a:clrChange>
              <a:clrFrom>
                <a:srgbClr val="FEFEFE"/>
              </a:clrFrom>
              <a:clrTo>
                <a:srgbClr val="FEFEFE">
                  <a:alpha val="0"/>
                </a:srgbClr>
              </a:clrTo>
            </a:clrChange>
            <a:lum bright="70000" contrast="-70000"/>
            <a:extLst>
              <a:ext uri="{BEBA8EAE-BF5A-486C-A8C5-ECC9F3942E4B}">
                <a14:imgProps xmlns:a14="http://schemas.microsoft.com/office/drawing/2010/main">
                  <a14:imgLayer r:embed="rId14">
                    <a14:imgEffect>
                      <a14:colorTemperature colorTemp="6499"/>
                    </a14:imgEffect>
                  </a14:imgLayer>
                </a14:imgProps>
              </a:ext>
            </a:extLst>
          </a:blip>
          <a:srcRect b="4091"/>
          <a:stretch/>
        </p:blipFill>
        <p:spPr>
          <a:xfrm>
            <a:off x="3689" y="4870304"/>
            <a:ext cx="4009153" cy="1987695"/>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244D5-A873-4E59-85E7-EED81631B50E}" type="datetimeFigureOut">
              <a:rPr lang="en-GB" smtClean="0"/>
              <a:t>13/09/2021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89334-5BF9-46B1-8E68-6630849A7984}" type="slidenum">
              <a:rPr lang="en-GB" smtClean="0"/>
              <a:t>‹#›</a:t>
            </a:fld>
            <a:endParaRPr lang="en-GB"/>
          </a:p>
        </p:txBody>
      </p:sp>
      <p:pic>
        <p:nvPicPr>
          <p:cNvPr id="7" name="Picture 6" descr="OHS Logo small.png"/>
          <p:cNvPicPr/>
          <p:nvPr/>
        </p:nvPicPr>
        <p:blipFill>
          <a:blip r:embed="rId15">
            <a:extLst>
              <a:ext uri="{28A0092B-C50C-407E-A947-70E740481C1C}">
                <a14:useLocalDpi xmlns:a14="http://schemas.microsoft.com/office/drawing/2010/main" val="0"/>
              </a:ext>
            </a:extLst>
          </a:blip>
          <a:srcRect/>
          <a:stretch>
            <a:fillRect/>
          </a:stretch>
        </p:blipFill>
        <p:spPr bwMode="auto">
          <a:xfrm>
            <a:off x="10161431" y="6220496"/>
            <a:ext cx="1649569" cy="500979"/>
          </a:xfrm>
          <a:prstGeom prst="rect">
            <a:avLst/>
          </a:prstGeom>
          <a:noFill/>
          <a:ln>
            <a:noFill/>
          </a:ln>
        </p:spPr>
      </p:pic>
    </p:spTree>
    <p:extLst>
      <p:ext uri="{BB962C8B-B14F-4D97-AF65-F5344CB8AC3E}">
        <p14:creationId xmlns:p14="http://schemas.microsoft.com/office/powerpoint/2010/main" val="1415820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Filson Soft" panose="000008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ilson Soft" panose="000008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lson Soft" panose="000008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lson Soft" panose="000008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lson Soft" panose="000008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lson Soft" panose="000008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4244D5-A873-4E59-85E7-EED81631B50E}" type="datetimeFigureOut">
              <a:rPr lang="en-GB" smtClean="0"/>
              <a:t>13/09/2021</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289334-5BF9-46B1-8E68-6630849A7984}" type="slidenum">
              <a:rPr lang="en-GB" smtClean="0"/>
              <a:t>‹#›</a:t>
            </a:fld>
            <a:endParaRPr lang="en-GB" dirty="0"/>
          </a:p>
        </p:txBody>
      </p:sp>
      <p:pic>
        <p:nvPicPr>
          <p:cNvPr id="7" name="Picture 6" descr="OHS Logo small.png"/>
          <p:cNvPicPr/>
          <p:nvPr/>
        </p:nvPicPr>
        <p:blipFill>
          <a:blip r:embed="rId14">
            <a:extLst>
              <a:ext uri="{28A0092B-C50C-407E-A947-70E740481C1C}">
                <a14:useLocalDpi xmlns:a14="http://schemas.microsoft.com/office/drawing/2010/main" val="0"/>
              </a:ext>
            </a:extLst>
          </a:blip>
          <a:srcRect/>
          <a:stretch>
            <a:fillRect/>
          </a:stretch>
        </p:blipFill>
        <p:spPr bwMode="auto">
          <a:xfrm>
            <a:off x="10161431" y="6220496"/>
            <a:ext cx="1649569" cy="500979"/>
          </a:xfrm>
          <a:prstGeom prst="rect">
            <a:avLst/>
          </a:prstGeom>
          <a:noFill/>
          <a:ln>
            <a:noFill/>
          </a:ln>
        </p:spPr>
      </p:pic>
      <p:pic>
        <p:nvPicPr>
          <p:cNvPr id="9" name="Picture 8"/>
          <p:cNvPicPr/>
          <p:nvPr userDrawn="1"/>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523729" y="6176963"/>
            <a:ext cx="2025153" cy="716764"/>
          </a:xfrm>
          <a:prstGeom prst="rect">
            <a:avLst/>
          </a:prstGeom>
        </p:spPr>
      </p:pic>
      <p:pic>
        <p:nvPicPr>
          <p:cNvPr id="1026" name="Picture 2" descr="Image result for ouh nhs trust">
            <a:extLst>
              <a:ext uri="{FF2B5EF4-FFF2-40B4-BE49-F238E27FC236}">
                <a16:creationId xmlns:a16="http://schemas.microsoft.com/office/drawing/2014/main" id="{FBA579C9-151B-4BDA-B22B-5B2D9283005C}"/>
              </a:ext>
            </a:extLst>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490389" y="6278005"/>
            <a:ext cx="1628295" cy="42654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630A8B4-2D42-48EC-9D7B-4B7C0DF94248}"/>
              </a:ext>
            </a:extLst>
          </p:cNvPr>
          <p:cNvGrpSpPr/>
          <p:nvPr userDrawn="1"/>
        </p:nvGrpSpPr>
        <p:grpSpPr>
          <a:xfrm>
            <a:off x="-2862140" y="3981843"/>
            <a:ext cx="6299825" cy="5823768"/>
            <a:chOff x="-2141094" y="7719540"/>
            <a:chExt cx="6299825" cy="5823768"/>
          </a:xfrm>
          <a:solidFill>
            <a:schemeClr val="bg2">
              <a:lumMod val="90000"/>
              <a:alpha val="22000"/>
            </a:schemeClr>
          </a:solidFill>
        </p:grpSpPr>
        <p:sp>
          <p:nvSpPr>
            <p:cNvPr id="13" name="Partial Circle 12">
              <a:extLst>
                <a:ext uri="{FF2B5EF4-FFF2-40B4-BE49-F238E27FC236}">
                  <a16:creationId xmlns:a16="http://schemas.microsoft.com/office/drawing/2014/main" id="{E0E491CC-3483-4BFB-875F-B61D23BC4197}"/>
                </a:ext>
              </a:extLst>
            </p:cNvPr>
            <p:cNvSpPr/>
            <p:nvPr/>
          </p:nvSpPr>
          <p:spPr>
            <a:xfrm rot="5400000">
              <a:off x="-1549255" y="7773644"/>
              <a:ext cx="5714260" cy="5701712"/>
            </a:xfrm>
            <a:prstGeom prst="pie">
              <a:avLst>
                <a:gd name="adj1" fmla="val 1425359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4" name="Partial Circle 13">
              <a:extLst>
                <a:ext uri="{FF2B5EF4-FFF2-40B4-BE49-F238E27FC236}">
                  <a16:creationId xmlns:a16="http://schemas.microsoft.com/office/drawing/2014/main" id="{B73E1BF2-58EB-4C25-8584-7EAA52ABC05B}"/>
                </a:ext>
              </a:extLst>
            </p:cNvPr>
            <p:cNvSpPr/>
            <p:nvPr/>
          </p:nvSpPr>
          <p:spPr>
            <a:xfrm rot="3171081">
              <a:off x="-2147368" y="7725814"/>
              <a:ext cx="5714260" cy="5701712"/>
            </a:xfrm>
            <a:prstGeom prst="pie">
              <a:avLst>
                <a:gd name="adj1" fmla="val 13015918"/>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5" name="Partial Circle 14">
              <a:extLst>
                <a:ext uri="{FF2B5EF4-FFF2-40B4-BE49-F238E27FC236}">
                  <a16:creationId xmlns:a16="http://schemas.microsoft.com/office/drawing/2014/main" id="{804AE522-BD53-4D7C-A90B-E0F0E7F95AE6}"/>
                </a:ext>
              </a:extLst>
            </p:cNvPr>
            <p:cNvSpPr/>
            <p:nvPr/>
          </p:nvSpPr>
          <p:spPr>
            <a:xfrm rot="3410813">
              <a:off x="-1857962" y="7773644"/>
              <a:ext cx="5714260" cy="5701712"/>
            </a:xfrm>
            <a:prstGeom prst="pie">
              <a:avLst>
                <a:gd name="adj1" fmla="val 14253595"/>
                <a:gd name="adj2" fmla="val 1620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6" name="Partial Circle 15">
              <a:extLst>
                <a:ext uri="{FF2B5EF4-FFF2-40B4-BE49-F238E27FC236}">
                  <a16:creationId xmlns:a16="http://schemas.microsoft.com/office/drawing/2014/main" id="{5FB559C3-D4B5-4F89-AF83-7F0BA09F16DF}"/>
                </a:ext>
              </a:extLst>
            </p:cNvPr>
            <p:cNvSpPr/>
            <p:nvPr/>
          </p:nvSpPr>
          <p:spPr>
            <a:xfrm rot="4895686">
              <a:off x="-1857962" y="7835322"/>
              <a:ext cx="5714260" cy="5701712"/>
            </a:xfrm>
            <a:prstGeom prst="pie">
              <a:avLst>
                <a:gd name="adj1" fmla="val 14253595"/>
                <a:gd name="adj2" fmla="val 150676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17" name="Group 16"/>
          <p:cNvGrpSpPr/>
          <p:nvPr userDrawn="1"/>
        </p:nvGrpSpPr>
        <p:grpSpPr>
          <a:xfrm>
            <a:off x="-2945689" y="3699424"/>
            <a:ext cx="6226533" cy="6166021"/>
            <a:chOff x="-333869" y="1838408"/>
            <a:chExt cx="6226533" cy="6166021"/>
          </a:xfrm>
        </p:grpSpPr>
        <p:sp>
          <p:nvSpPr>
            <p:cNvPr id="18" name="Partial Circle 11">
              <a:extLst>
                <a:ext uri="{FF2B5EF4-FFF2-40B4-BE49-F238E27FC236}">
                  <a16:creationId xmlns:a16="http://schemas.microsoft.com/office/drawing/2014/main" id="{D156C1BE-9D21-4B28-9B32-1EA3271E353C}"/>
                </a:ext>
              </a:extLst>
            </p:cNvPr>
            <p:cNvSpPr/>
            <p:nvPr/>
          </p:nvSpPr>
          <p:spPr>
            <a:xfrm rot="2915748">
              <a:off x="-396920" y="2018878"/>
              <a:ext cx="6048602" cy="5922500"/>
            </a:xfrm>
            <a:prstGeom prst="pie">
              <a:avLst>
                <a:gd name="adj1" fmla="val 13652244"/>
                <a:gd name="adj2" fmla="val 16200000"/>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Partial Circle 12">
              <a:extLst>
                <a:ext uri="{FF2B5EF4-FFF2-40B4-BE49-F238E27FC236}">
                  <a16:creationId xmlns:a16="http://schemas.microsoft.com/office/drawing/2014/main" id="{7E4C373B-8BA5-4A80-9338-A3B3903A0DA2}"/>
                </a:ext>
              </a:extLst>
            </p:cNvPr>
            <p:cNvSpPr/>
            <p:nvPr/>
          </p:nvSpPr>
          <p:spPr>
            <a:xfrm rot="5400000">
              <a:off x="-92887" y="1901459"/>
              <a:ext cx="6048602" cy="5922500"/>
            </a:xfrm>
            <a:prstGeom prst="pie">
              <a:avLst>
                <a:gd name="adj1" fmla="val 13831685"/>
                <a:gd name="adj2" fmla="val 16200000"/>
              </a:avLst>
            </a:prstGeom>
            <a:solidFill>
              <a:srgbClr val="CC3399">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spTree>
    <p:extLst>
      <p:ext uri="{BB962C8B-B14F-4D97-AF65-F5344CB8AC3E}">
        <p14:creationId xmlns:p14="http://schemas.microsoft.com/office/powerpoint/2010/main" val="372296314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Filson Soft" panose="000008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5.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5.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5.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5.png"/><Relationship Id="rId10"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CDC3-10F7-42FF-9A96-3702003135E6}"/>
              </a:ext>
            </a:extLst>
          </p:cNvPr>
          <p:cNvSpPr>
            <a:spLocks noGrp="1"/>
          </p:cNvSpPr>
          <p:nvPr>
            <p:ph type="ctrTitle"/>
          </p:nvPr>
        </p:nvSpPr>
        <p:spPr>
          <a:xfrm>
            <a:off x="235027" y="105792"/>
            <a:ext cx="11721946" cy="2083955"/>
          </a:xfrm>
        </p:spPr>
        <p:txBody>
          <a:bodyPr>
            <a:normAutofit fontScale="90000"/>
          </a:bodyPr>
          <a:lstStyle/>
          <a:p>
            <a:r>
              <a:rPr lang="en-US" dirty="0"/>
              <a:t>Supporting pupils at school</a:t>
            </a:r>
            <a:br>
              <a:rPr lang="en-US" dirty="0"/>
            </a:br>
            <a:r>
              <a:rPr lang="en-US" dirty="0"/>
              <a:t> with medical conditions</a:t>
            </a:r>
            <a:endParaRPr lang="en-GB" dirty="0"/>
          </a:p>
        </p:txBody>
      </p:sp>
      <p:sp>
        <p:nvSpPr>
          <p:cNvPr id="3" name="Subtitle 2">
            <a:extLst>
              <a:ext uri="{FF2B5EF4-FFF2-40B4-BE49-F238E27FC236}">
                <a16:creationId xmlns:a16="http://schemas.microsoft.com/office/drawing/2014/main" id="{17769758-FC90-404D-9990-3C76A26AE2F5}"/>
              </a:ext>
            </a:extLst>
          </p:cNvPr>
          <p:cNvSpPr>
            <a:spLocks noGrp="1"/>
          </p:cNvSpPr>
          <p:nvPr>
            <p:ph type="subTitle" idx="1"/>
          </p:nvPr>
        </p:nvSpPr>
        <p:spPr>
          <a:xfrm>
            <a:off x="914401" y="2345387"/>
            <a:ext cx="10428050" cy="3763583"/>
          </a:xfrm>
        </p:spPr>
        <p:txBody>
          <a:bodyPr>
            <a:normAutofit lnSpcReduction="10000"/>
          </a:bodyPr>
          <a:lstStyle/>
          <a:p>
            <a:r>
              <a:rPr lang="en-US" sz="3600" dirty="0">
                <a:solidFill>
                  <a:srgbClr val="FF9900"/>
                </a:solidFill>
              </a:rPr>
              <a:t>Medical Needs in Schools Project</a:t>
            </a:r>
          </a:p>
          <a:p>
            <a:endParaRPr lang="en-US" sz="3600" dirty="0">
              <a:solidFill>
                <a:srgbClr val="FF9900"/>
              </a:solidFill>
            </a:endParaRPr>
          </a:p>
          <a:p>
            <a:r>
              <a:rPr lang="en-GB" sz="4400" b="1" dirty="0">
                <a:solidFill>
                  <a:srgbClr val="CC0099"/>
                </a:solidFill>
              </a:rPr>
              <a:t>Writing a Good Individual Healthcare Plan</a:t>
            </a:r>
            <a:endParaRPr lang="en-GB" sz="4300" b="1" dirty="0">
              <a:solidFill>
                <a:srgbClr val="CC0099"/>
              </a:solidFill>
            </a:endParaRPr>
          </a:p>
          <a:p>
            <a:endParaRPr lang="en-US" sz="4300" dirty="0">
              <a:solidFill>
                <a:srgbClr val="FF9900"/>
              </a:solidFill>
            </a:endParaRPr>
          </a:p>
          <a:p>
            <a:r>
              <a:rPr lang="en-US" dirty="0"/>
              <a:t>With thanks to the Oxford University Hospitals NHS Foundation Trust and the Oxfordshire Hospital School</a:t>
            </a:r>
            <a:endParaRPr lang="en-GB" dirty="0"/>
          </a:p>
        </p:txBody>
      </p:sp>
      <p:pic>
        <p:nvPicPr>
          <p:cNvPr id="4" name="Audio 3">
            <a:hlinkClick r:id="" action="ppaction://media"/>
            <a:extLst>
              <a:ext uri="{FF2B5EF4-FFF2-40B4-BE49-F238E27FC236}">
                <a16:creationId xmlns:a16="http://schemas.microsoft.com/office/drawing/2014/main" id="{8201B21C-BA82-46D5-83F9-FEEC0CEE6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38409263"/>
      </p:ext>
    </p:extLst>
  </p:cSld>
  <p:clrMapOvr>
    <a:masterClrMapping/>
  </p:clrMapOvr>
  <mc:AlternateContent xmlns:mc="http://schemas.openxmlformats.org/markup-compatibility/2006" xmlns:p14="http://schemas.microsoft.com/office/powerpoint/2010/main">
    <mc:Choice Requires="p14">
      <p:transition spd="slow" p14:dur="2000" advTm="23280"/>
    </mc:Choice>
    <mc:Fallback xmlns="">
      <p:transition spd="slow" advTm="23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5"/>
          <p:cNvSpPr txBox="1">
            <a:spLocks noGrp="1"/>
          </p:cNvSpPr>
          <p:nvPr>
            <p:ph type="title"/>
          </p:nvPr>
        </p:nvSpPr>
        <p:spPr>
          <a:xfrm>
            <a:off x="1179226" y="826680"/>
            <a:ext cx="983354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GB" sz="4000" dirty="0">
                <a:solidFill>
                  <a:srgbClr val="0070C0"/>
                </a:solidFill>
              </a:rPr>
              <a:t>What do you need?</a:t>
            </a:r>
            <a:endParaRPr dirty="0">
              <a:solidFill>
                <a:srgbClr val="0070C0"/>
              </a:solidFill>
            </a:endParaRPr>
          </a:p>
        </p:txBody>
      </p:sp>
      <p:sp>
        <p:nvSpPr>
          <p:cNvPr id="537" name="Google Shape;537;p35"/>
          <p:cNvSpPr txBox="1">
            <a:spLocks noGrp="1"/>
          </p:cNvSpPr>
          <p:nvPr>
            <p:ph type="body" idx="1"/>
          </p:nvPr>
        </p:nvSpPr>
        <p:spPr>
          <a:xfrm>
            <a:off x="961750" y="2390751"/>
            <a:ext cx="10050900" cy="33963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400"/>
              <a:buChar char="•"/>
            </a:pPr>
            <a:r>
              <a:rPr lang="en-GB" sz="2400" dirty="0"/>
              <a:t>A TEMPLATE – lots available (on internet, </a:t>
            </a:r>
            <a:r>
              <a:rPr lang="en-GB" sz="2400" dirty="0" err="1"/>
              <a:t>Dfe</a:t>
            </a:r>
            <a:r>
              <a:rPr lang="en-GB" sz="2400" dirty="0"/>
              <a:t> GUIDANCE)</a:t>
            </a:r>
            <a:endParaRPr sz="2400" dirty="0"/>
          </a:p>
          <a:p>
            <a:pPr marL="228600" lvl="0" indent="-228600" algn="l" rtl="0">
              <a:lnSpc>
                <a:spcPct val="90000"/>
              </a:lnSpc>
              <a:spcBef>
                <a:spcPts val="1000"/>
              </a:spcBef>
              <a:spcAft>
                <a:spcPts val="0"/>
              </a:spcAft>
              <a:buClr>
                <a:schemeClr val="dk1"/>
              </a:buClr>
              <a:buSzPts val="2400"/>
              <a:buChar char="•"/>
            </a:pPr>
            <a:r>
              <a:rPr lang="en-GB" sz="2400" dirty="0"/>
              <a:t>AN OPEN MIND – What are the range of impacts of the medical condition?</a:t>
            </a:r>
            <a:endParaRPr sz="2400" dirty="0"/>
          </a:p>
          <a:p>
            <a:pPr marL="228600" lvl="0" indent="-228600" algn="l" rtl="0">
              <a:lnSpc>
                <a:spcPct val="90000"/>
              </a:lnSpc>
              <a:spcBef>
                <a:spcPts val="1000"/>
              </a:spcBef>
              <a:spcAft>
                <a:spcPts val="0"/>
              </a:spcAft>
              <a:buClr>
                <a:schemeClr val="dk1"/>
              </a:buClr>
              <a:buSzPts val="2400"/>
              <a:buChar char="•"/>
            </a:pPr>
            <a:r>
              <a:rPr lang="en-GB" sz="2400" dirty="0"/>
              <a:t>INFORMATION – What do you need to know and who has the information?</a:t>
            </a:r>
            <a:endParaRPr sz="2400" dirty="0"/>
          </a:p>
          <a:p>
            <a:pPr marL="228600" lvl="0" indent="-228600" algn="l" rtl="0">
              <a:lnSpc>
                <a:spcPct val="90000"/>
              </a:lnSpc>
              <a:spcBef>
                <a:spcPts val="1000"/>
              </a:spcBef>
              <a:spcAft>
                <a:spcPts val="0"/>
              </a:spcAft>
              <a:buClr>
                <a:schemeClr val="dk1"/>
              </a:buClr>
              <a:buSzPts val="2400"/>
              <a:buChar char="•"/>
            </a:pPr>
            <a:r>
              <a:rPr lang="en-GB" sz="2400" dirty="0"/>
              <a:t>CREATIVITY –Many possible options and many are counter-intuitive</a:t>
            </a:r>
            <a:endParaRPr sz="2400" dirty="0"/>
          </a:p>
          <a:p>
            <a:pPr marL="228600" lvl="0" indent="-228600" algn="l" rtl="0">
              <a:lnSpc>
                <a:spcPct val="90000"/>
              </a:lnSpc>
              <a:spcBef>
                <a:spcPts val="1000"/>
              </a:spcBef>
              <a:spcAft>
                <a:spcPts val="0"/>
              </a:spcAft>
              <a:buClr>
                <a:schemeClr val="dk1"/>
              </a:buClr>
              <a:buSzPts val="2400"/>
              <a:buChar char="•"/>
            </a:pPr>
            <a:r>
              <a:rPr lang="en-GB" sz="2400" dirty="0"/>
              <a:t>EVERYONE ON BOARD –Your medical conditions policy will help!</a:t>
            </a:r>
            <a:endParaRPr sz="2400" dirty="0"/>
          </a:p>
          <a:p>
            <a:pPr marL="228600" lvl="0" indent="-228600" algn="l" rtl="0">
              <a:lnSpc>
                <a:spcPct val="90000"/>
              </a:lnSpc>
              <a:spcBef>
                <a:spcPts val="1000"/>
              </a:spcBef>
              <a:spcAft>
                <a:spcPts val="0"/>
              </a:spcAft>
              <a:buClr>
                <a:schemeClr val="dk1"/>
              </a:buClr>
              <a:buSzPts val="2400"/>
              <a:buChar char="•"/>
            </a:pPr>
            <a:r>
              <a:rPr lang="en-GB" sz="2400" dirty="0"/>
              <a:t>REVIEW – The plan works best when reviewed regularly by all involved</a:t>
            </a:r>
            <a:endParaRPr sz="2400" dirty="0"/>
          </a:p>
        </p:txBody>
      </p:sp>
      <p:pic>
        <p:nvPicPr>
          <p:cNvPr id="2" name="Audio 1">
            <a:hlinkClick r:id="" action="ppaction://media"/>
            <a:extLst>
              <a:ext uri="{FF2B5EF4-FFF2-40B4-BE49-F238E27FC236}">
                <a16:creationId xmlns:a16="http://schemas.microsoft.com/office/drawing/2014/main" id="{4E48E81B-E6CD-440E-BB8F-98EBFD91E9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68414028"/>
      </p:ext>
    </p:extLst>
  </p:cSld>
  <p:clrMapOvr>
    <a:masterClrMapping/>
  </p:clrMapOvr>
  <mc:AlternateContent xmlns:mc="http://schemas.openxmlformats.org/markup-compatibility/2006" xmlns:p14="http://schemas.microsoft.com/office/powerpoint/2010/main">
    <mc:Choice Requires="p14">
      <p:transition spd="slow" p14:dur="2000" advTm="93772"/>
    </mc:Choice>
    <mc:Fallback xmlns="">
      <p:transition spd="slow" advTm="93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F55A7B-836A-4C33-AE68-782018A94587}"/>
              </a:ext>
            </a:extLst>
          </p:cNvPr>
          <p:cNvSpPr>
            <a:spLocks noGrp="1"/>
          </p:cNvSpPr>
          <p:nvPr>
            <p:ph type="title"/>
          </p:nvPr>
        </p:nvSpPr>
        <p:spPr/>
        <p:txBody>
          <a:bodyPr/>
          <a:lstStyle/>
          <a:p>
            <a:r>
              <a:rPr lang="en-GB" dirty="0"/>
              <a:t>Things to consider…</a:t>
            </a:r>
          </a:p>
        </p:txBody>
      </p:sp>
      <p:sp>
        <p:nvSpPr>
          <p:cNvPr id="5" name="Content Placeholder 4">
            <a:extLst>
              <a:ext uri="{FF2B5EF4-FFF2-40B4-BE49-F238E27FC236}">
                <a16:creationId xmlns:a16="http://schemas.microsoft.com/office/drawing/2014/main" id="{501A3158-54CB-48AF-B16D-10D8948892B4}"/>
              </a:ext>
            </a:extLst>
          </p:cNvPr>
          <p:cNvSpPr>
            <a:spLocks noGrp="1"/>
          </p:cNvSpPr>
          <p:nvPr>
            <p:ph idx="1"/>
          </p:nvPr>
        </p:nvSpPr>
        <p:spPr/>
        <p:txBody>
          <a:bodyPr>
            <a:normAutofit lnSpcReduction="10000"/>
          </a:bodyPr>
          <a:lstStyle/>
          <a:p>
            <a:r>
              <a:rPr lang="en-GB" dirty="0"/>
              <a:t>Confidentiality – discuss with the child and parents consent to liaise with the medical team and other professionals and what information can be shared with staff and peers and how this will be done. </a:t>
            </a:r>
          </a:p>
          <a:p>
            <a:r>
              <a:rPr lang="en-GB" dirty="0"/>
              <a:t>Changing medical circumstances – who will update school and how?</a:t>
            </a:r>
          </a:p>
          <a:p>
            <a:r>
              <a:rPr lang="en-GB" dirty="0"/>
              <a:t>Explaining to peers – this will depend on the child’s preferences and other factors (e.g. age). The experienced team at the hospital can help advise on options for doing this.</a:t>
            </a:r>
          </a:p>
          <a:p>
            <a:r>
              <a:rPr lang="en-GB" dirty="0"/>
              <a:t>How does the child want you to be with them? Do they want to be asked how they are or would they rather lead you?</a:t>
            </a:r>
          </a:p>
          <a:p>
            <a:endParaRPr lang="en-GB" dirty="0"/>
          </a:p>
        </p:txBody>
      </p:sp>
    </p:spTree>
    <p:extLst>
      <p:ext uri="{BB962C8B-B14F-4D97-AF65-F5344CB8AC3E}">
        <p14:creationId xmlns:p14="http://schemas.microsoft.com/office/powerpoint/2010/main" val="3712825620"/>
      </p:ext>
    </p:extLst>
  </p:cSld>
  <p:clrMapOvr>
    <a:masterClrMapping/>
  </p:clrMapOvr>
  <mc:AlternateContent xmlns:mc="http://schemas.openxmlformats.org/markup-compatibility/2006" xmlns:p14="http://schemas.microsoft.com/office/powerpoint/2010/main">
    <mc:Choice Requires="p14">
      <p:transition spd="slow" p14:dur="2000" advTm="100668"/>
    </mc:Choice>
    <mc:Fallback xmlns="">
      <p:transition spd="slow" advTm="10066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35C0-7B45-48E1-B80C-27C79A35E476}"/>
              </a:ext>
            </a:extLst>
          </p:cNvPr>
          <p:cNvSpPr>
            <a:spLocks noGrp="1"/>
          </p:cNvSpPr>
          <p:nvPr>
            <p:ph type="title"/>
          </p:nvPr>
        </p:nvSpPr>
        <p:spPr/>
        <p:txBody>
          <a:bodyPr/>
          <a:lstStyle/>
          <a:p>
            <a:r>
              <a:rPr lang="en-GB" dirty="0"/>
              <a:t>Things to consider…</a:t>
            </a:r>
          </a:p>
        </p:txBody>
      </p:sp>
      <p:sp>
        <p:nvSpPr>
          <p:cNvPr id="3" name="Content Placeholder 2">
            <a:extLst>
              <a:ext uri="{FF2B5EF4-FFF2-40B4-BE49-F238E27FC236}">
                <a16:creationId xmlns:a16="http://schemas.microsoft.com/office/drawing/2014/main" id="{92CED9EC-7102-4352-AE0B-CFD95413E752}"/>
              </a:ext>
            </a:extLst>
          </p:cNvPr>
          <p:cNvSpPr>
            <a:spLocks noGrp="1"/>
          </p:cNvSpPr>
          <p:nvPr>
            <p:ph idx="1"/>
          </p:nvPr>
        </p:nvSpPr>
        <p:spPr/>
        <p:txBody>
          <a:bodyPr>
            <a:normAutofit/>
          </a:bodyPr>
          <a:lstStyle/>
          <a:p>
            <a:r>
              <a:rPr lang="en-GB" dirty="0"/>
              <a:t>Who will be the child’s link staff member e.g. if they are needing emotional support/feeling unwell? One person is better</a:t>
            </a:r>
          </a:p>
          <a:p>
            <a:r>
              <a:rPr lang="en-GB" dirty="0"/>
              <a:t>How will the child attend school? Delineate communication about this – between family and within school</a:t>
            </a:r>
          </a:p>
          <a:p>
            <a:r>
              <a:rPr lang="en-GB" dirty="0"/>
              <a:t>Reduced timetables should include social opportunities</a:t>
            </a:r>
          </a:p>
          <a:p>
            <a:r>
              <a:rPr lang="en-GB" dirty="0"/>
              <a:t>How will the child indicate they are tired/unwell? A signal?</a:t>
            </a:r>
          </a:p>
          <a:p>
            <a:r>
              <a:rPr lang="en-GB" dirty="0"/>
              <a:t>Ensure you have key contacts – the family (including back-up contacts) and the medical team</a:t>
            </a:r>
          </a:p>
        </p:txBody>
      </p:sp>
    </p:spTree>
    <p:extLst>
      <p:ext uri="{BB962C8B-B14F-4D97-AF65-F5344CB8AC3E}">
        <p14:creationId xmlns:p14="http://schemas.microsoft.com/office/powerpoint/2010/main" val="3791979675"/>
      </p:ext>
    </p:extLst>
  </p:cSld>
  <p:clrMapOvr>
    <a:masterClrMapping/>
  </p:clrMapOvr>
  <mc:AlternateContent xmlns:mc="http://schemas.openxmlformats.org/markup-compatibility/2006" xmlns:p14="http://schemas.microsoft.com/office/powerpoint/2010/main">
    <mc:Choice Requires="p14">
      <p:transition spd="slow" p14:dur="2000" advTm="94927"/>
    </mc:Choice>
    <mc:Fallback xmlns="">
      <p:transition spd="slow" advTm="9492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2"/>
          <p:cNvSpPr txBox="1">
            <a:spLocks noGrp="1"/>
          </p:cNvSpPr>
          <p:nvPr>
            <p:ph type="title"/>
          </p:nvPr>
        </p:nvSpPr>
        <p:spPr>
          <a:xfrm>
            <a:off x="4335250" y="103576"/>
            <a:ext cx="6733200" cy="1525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a:t>Questions</a:t>
            </a:r>
            <a:endParaRPr/>
          </a:p>
        </p:txBody>
      </p:sp>
      <p:sp>
        <p:nvSpPr>
          <p:cNvPr id="615" name="Google Shape;615;p42"/>
          <p:cNvSpPr txBox="1">
            <a:spLocks noGrp="1"/>
          </p:cNvSpPr>
          <p:nvPr>
            <p:ph type="body" idx="1"/>
          </p:nvPr>
        </p:nvSpPr>
        <p:spPr>
          <a:xfrm>
            <a:off x="4196080" y="1320800"/>
            <a:ext cx="7701280" cy="4740171"/>
          </a:xfrm>
          <a:prstGeom prst="rect">
            <a:avLst/>
          </a:prstGeom>
          <a:noFill/>
          <a:ln>
            <a:noFill/>
          </a:ln>
        </p:spPr>
        <p:txBody>
          <a:bodyPr spcFirstLastPara="1" wrap="square" lIns="91425" tIns="45700" rIns="91425" bIns="45700" anchor="ctr" anchorCtr="0">
            <a:normAutofit/>
          </a:bodyPr>
          <a:lstStyle/>
          <a:p>
            <a:pPr marL="342900" lvl="0" indent="-342900" algn="l" rtl="0">
              <a:lnSpc>
                <a:spcPct val="90000"/>
              </a:lnSpc>
              <a:spcBef>
                <a:spcPts val="0"/>
              </a:spcBef>
              <a:spcAft>
                <a:spcPts val="0"/>
              </a:spcAft>
              <a:buClr>
                <a:schemeClr val="dk1"/>
              </a:buClr>
              <a:buSzPts val="2400"/>
              <a:buFont typeface="Calibri"/>
              <a:buAutoNum type="arabicPeriod"/>
            </a:pPr>
            <a:r>
              <a:rPr lang="en-GB" sz="2400" dirty="0"/>
              <a:t>What are the potential impacts of the medical needs on:</a:t>
            </a:r>
            <a:endParaRPr dirty="0"/>
          </a:p>
          <a:p>
            <a:pPr marL="800100" lvl="1" indent="-342900" algn="l" rtl="0">
              <a:lnSpc>
                <a:spcPct val="90000"/>
              </a:lnSpc>
              <a:spcBef>
                <a:spcPts val="500"/>
              </a:spcBef>
              <a:spcAft>
                <a:spcPts val="0"/>
              </a:spcAft>
              <a:buClr>
                <a:schemeClr val="dk1"/>
              </a:buClr>
              <a:buSzPts val="2400"/>
              <a:buFont typeface="Calibri"/>
              <a:buAutoNum type="alphaLcPeriod"/>
            </a:pPr>
            <a:r>
              <a:rPr lang="en-GB" dirty="0"/>
              <a:t>Education</a:t>
            </a:r>
            <a:endParaRPr dirty="0"/>
          </a:p>
          <a:p>
            <a:pPr marL="800100" lvl="1" indent="-342900" algn="l" rtl="0">
              <a:lnSpc>
                <a:spcPct val="90000"/>
              </a:lnSpc>
              <a:spcBef>
                <a:spcPts val="500"/>
              </a:spcBef>
              <a:spcAft>
                <a:spcPts val="0"/>
              </a:spcAft>
              <a:buClr>
                <a:schemeClr val="dk1"/>
              </a:buClr>
              <a:buSzPts val="2400"/>
              <a:buFont typeface="Calibri"/>
              <a:buAutoNum type="alphaLcPeriod"/>
            </a:pPr>
            <a:r>
              <a:rPr lang="en-GB" dirty="0"/>
              <a:t>Other aspects of wellbeing</a:t>
            </a:r>
            <a:endParaRPr dirty="0"/>
          </a:p>
          <a:p>
            <a:pPr marL="342900" lvl="0" indent="-342900" algn="l" rtl="0">
              <a:lnSpc>
                <a:spcPct val="90000"/>
              </a:lnSpc>
              <a:spcBef>
                <a:spcPts val="1000"/>
              </a:spcBef>
              <a:spcAft>
                <a:spcPts val="0"/>
              </a:spcAft>
              <a:buClr>
                <a:schemeClr val="dk1"/>
              </a:buClr>
              <a:buSzPts val="2400"/>
              <a:buFont typeface="Calibri"/>
              <a:buAutoNum type="arabicPeriod"/>
            </a:pPr>
            <a:r>
              <a:rPr lang="en-GB" sz="2400" dirty="0"/>
              <a:t>What kind of things might you need to think about in your setting?</a:t>
            </a:r>
            <a:endParaRPr dirty="0"/>
          </a:p>
          <a:p>
            <a:pPr marL="800100" lvl="1" indent="-342900" algn="l" rtl="0">
              <a:lnSpc>
                <a:spcPct val="90000"/>
              </a:lnSpc>
              <a:spcBef>
                <a:spcPts val="500"/>
              </a:spcBef>
              <a:spcAft>
                <a:spcPts val="0"/>
              </a:spcAft>
              <a:buClr>
                <a:schemeClr val="dk1"/>
              </a:buClr>
              <a:buSzPts val="2400"/>
              <a:buFont typeface="Calibri"/>
              <a:buAutoNum type="alphaLcPeriod"/>
            </a:pPr>
            <a:r>
              <a:rPr lang="en-GB" dirty="0"/>
              <a:t>What might you be asked to implement?</a:t>
            </a:r>
            <a:endParaRPr dirty="0"/>
          </a:p>
          <a:p>
            <a:pPr marL="800100" lvl="1" indent="-342900" algn="l" rtl="0">
              <a:lnSpc>
                <a:spcPct val="90000"/>
              </a:lnSpc>
              <a:spcBef>
                <a:spcPts val="500"/>
              </a:spcBef>
              <a:spcAft>
                <a:spcPts val="0"/>
              </a:spcAft>
              <a:buClr>
                <a:schemeClr val="dk1"/>
              </a:buClr>
              <a:buSzPts val="2400"/>
              <a:buFont typeface="Calibri"/>
              <a:buAutoNum type="alphaLcPeriod"/>
            </a:pPr>
            <a:r>
              <a:rPr lang="en-GB" dirty="0"/>
              <a:t>How would you implement it?</a:t>
            </a:r>
            <a:endParaRPr dirty="0"/>
          </a:p>
          <a:p>
            <a:pPr marL="342900" lvl="0" indent="-342900" algn="l" rtl="0">
              <a:lnSpc>
                <a:spcPct val="90000"/>
              </a:lnSpc>
              <a:spcBef>
                <a:spcPts val="1000"/>
              </a:spcBef>
              <a:spcAft>
                <a:spcPts val="0"/>
              </a:spcAft>
              <a:buClr>
                <a:schemeClr val="dk1"/>
              </a:buClr>
              <a:buSzPts val="2400"/>
              <a:buFont typeface="Calibri"/>
              <a:buAutoNum type="arabicPeriod"/>
            </a:pPr>
            <a:r>
              <a:rPr lang="en-GB" sz="2400" dirty="0"/>
              <a:t>What supports/resources do you have to inform your work?</a:t>
            </a:r>
            <a:endParaRPr dirty="0"/>
          </a:p>
        </p:txBody>
      </p:sp>
      <p:pic>
        <p:nvPicPr>
          <p:cNvPr id="616" name="Google Shape;616;p42" descr="Education"/>
          <p:cNvPicPr preferRelativeResize="0"/>
          <p:nvPr/>
        </p:nvPicPr>
        <p:blipFill rotWithShape="1">
          <a:blip r:embed="rId3">
            <a:alphaModFix/>
          </a:blip>
          <a:srcRect/>
          <a:stretch/>
        </p:blipFill>
        <p:spPr>
          <a:xfrm>
            <a:off x="450254" y="1629089"/>
            <a:ext cx="3620021" cy="362002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46BB-5EB0-47A6-98E1-9EEFF5682148}"/>
              </a:ext>
            </a:extLst>
          </p:cNvPr>
          <p:cNvSpPr>
            <a:spLocks noGrp="1"/>
          </p:cNvSpPr>
          <p:nvPr>
            <p:ph type="title"/>
          </p:nvPr>
        </p:nvSpPr>
        <p:spPr/>
        <p:txBody>
          <a:bodyPr/>
          <a:lstStyle/>
          <a:p>
            <a:r>
              <a:rPr lang="en-GB" dirty="0"/>
              <a:t>What Young People Tell Us</a:t>
            </a:r>
          </a:p>
        </p:txBody>
      </p:sp>
      <p:sp>
        <p:nvSpPr>
          <p:cNvPr id="3" name="Content Placeholder 2">
            <a:extLst>
              <a:ext uri="{FF2B5EF4-FFF2-40B4-BE49-F238E27FC236}">
                <a16:creationId xmlns:a16="http://schemas.microsoft.com/office/drawing/2014/main" id="{C5532F27-65F6-4165-97CF-AFEDAD2C669A}"/>
              </a:ext>
            </a:extLst>
          </p:cNvPr>
          <p:cNvSpPr>
            <a:spLocks noGrp="1"/>
          </p:cNvSpPr>
          <p:nvPr>
            <p:ph idx="1"/>
          </p:nvPr>
        </p:nvSpPr>
        <p:spPr/>
        <p:txBody>
          <a:bodyPr>
            <a:normAutofit/>
          </a:bodyPr>
          <a:lstStyle/>
          <a:p>
            <a:r>
              <a:rPr lang="en-GB" dirty="0"/>
              <a:t>Seeing the individual, not the condition </a:t>
            </a:r>
          </a:p>
          <a:p>
            <a:r>
              <a:rPr lang="en-GB" dirty="0"/>
              <a:t>Not having to explain repeatedly</a:t>
            </a:r>
          </a:p>
          <a:p>
            <a:r>
              <a:rPr lang="en-GB" dirty="0"/>
              <a:t>Being held in mind by teachers and pupils is important – not “out of sight, out of mind”</a:t>
            </a:r>
          </a:p>
          <a:p>
            <a:r>
              <a:rPr lang="en-GB" dirty="0"/>
              <a:t>Social opportunities as well as school work</a:t>
            </a:r>
          </a:p>
          <a:p>
            <a:r>
              <a:rPr lang="en-GB" dirty="0"/>
              <a:t>Using the technology and learning from during the pandemic to continue to support children when not in school</a:t>
            </a:r>
          </a:p>
          <a:p>
            <a:pPr marL="0" indent="0">
              <a:buNone/>
            </a:pPr>
            <a:endParaRPr lang="en-GB" dirty="0"/>
          </a:p>
          <a:p>
            <a:pPr marL="0" indent="0">
              <a:buNone/>
            </a:pPr>
            <a:r>
              <a:rPr lang="en-GB" dirty="0"/>
              <a:t>The IHP should capture these things!</a:t>
            </a:r>
          </a:p>
        </p:txBody>
      </p:sp>
      <p:pic>
        <p:nvPicPr>
          <p:cNvPr id="4" name="Audio 3">
            <a:hlinkClick r:id="" action="ppaction://media"/>
            <a:extLst>
              <a:ext uri="{FF2B5EF4-FFF2-40B4-BE49-F238E27FC236}">
                <a16:creationId xmlns:a16="http://schemas.microsoft.com/office/drawing/2014/main" id="{5EF2C882-5A39-40CF-9944-CEBE0C68D4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84471575"/>
      </p:ext>
    </p:extLst>
  </p:cSld>
  <p:clrMapOvr>
    <a:masterClrMapping/>
  </p:clrMapOvr>
  <mc:AlternateContent xmlns:mc="http://schemas.openxmlformats.org/markup-compatibility/2006" xmlns:p14="http://schemas.microsoft.com/office/powerpoint/2010/main">
    <mc:Choice Requires="p14">
      <p:transition spd="slow" p14:dur="2000" advTm="52882"/>
    </mc:Choice>
    <mc:Fallback xmlns="">
      <p:transition spd="slow" advTm="52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2CC37B-CD8D-4874-819C-C48C36E9E8DD}"/>
              </a:ext>
            </a:extLst>
          </p:cNvPr>
          <p:cNvSpPr>
            <a:spLocks noGrp="1"/>
          </p:cNvSpPr>
          <p:nvPr>
            <p:ph type="title"/>
          </p:nvPr>
        </p:nvSpPr>
        <p:spPr/>
        <p:txBody>
          <a:bodyPr/>
          <a:lstStyle/>
          <a:p>
            <a:r>
              <a:rPr lang="en-GB" dirty="0"/>
              <a:t>Some great ideas…</a:t>
            </a:r>
          </a:p>
        </p:txBody>
      </p:sp>
      <p:sp>
        <p:nvSpPr>
          <p:cNvPr id="5" name="Content Placeholder 4">
            <a:extLst>
              <a:ext uri="{FF2B5EF4-FFF2-40B4-BE49-F238E27FC236}">
                <a16:creationId xmlns:a16="http://schemas.microsoft.com/office/drawing/2014/main" id="{812B08D0-E1F2-408F-949F-BDEF0FFEC957}"/>
              </a:ext>
            </a:extLst>
          </p:cNvPr>
          <p:cNvSpPr>
            <a:spLocks noGrp="1"/>
          </p:cNvSpPr>
          <p:nvPr>
            <p:ph idx="1"/>
          </p:nvPr>
        </p:nvSpPr>
        <p:spPr/>
        <p:txBody>
          <a:bodyPr>
            <a:normAutofit fontScale="92500"/>
          </a:bodyPr>
          <a:lstStyle/>
          <a:p>
            <a:r>
              <a:rPr lang="en-GB" dirty="0"/>
              <a:t>Lunch/break time video calls with friends</a:t>
            </a:r>
          </a:p>
          <a:p>
            <a:r>
              <a:rPr lang="en-GB" dirty="0"/>
              <a:t>Letters/drawings from classmates</a:t>
            </a:r>
          </a:p>
          <a:p>
            <a:r>
              <a:rPr lang="en-GB" dirty="0"/>
              <a:t>Remote presence in lessons</a:t>
            </a:r>
          </a:p>
          <a:p>
            <a:r>
              <a:rPr lang="en-GB" dirty="0"/>
              <a:t>Recorded lessons for later viewing</a:t>
            </a:r>
          </a:p>
          <a:p>
            <a:r>
              <a:rPr lang="en-GB" dirty="0"/>
              <a:t>Robot technology! https://ohs.oxon.sch.uk/robots-in-school-project/</a:t>
            </a:r>
          </a:p>
          <a:p>
            <a:r>
              <a:rPr lang="en-GB" dirty="0"/>
              <a:t>Focus on including a child in what they “can do” – roles in PE etc</a:t>
            </a:r>
          </a:p>
          <a:p>
            <a:r>
              <a:rPr lang="en-GB" dirty="0"/>
              <a:t>Make activity meaningful</a:t>
            </a:r>
          </a:p>
          <a:p>
            <a:r>
              <a:rPr lang="en-GB" dirty="0"/>
              <a:t>Give feedback weekly – certificates, special mentions etc</a:t>
            </a:r>
          </a:p>
          <a:p>
            <a:endParaRPr lang="en-GB" dirty="0"/>
          </a:p>
        </p:txBody>
      </p:sp>
      <p:pic>
        <p:nvPicPr>
          <p:cNvPr id="2" name="Audio 1">
            <a:hlinkClick r:id="" action="ppaction://media"/>
            <a:extLst>
              <a:ext uri="{FF2B5EF4-FFF2-40B4-BE49-F238E27FC236}">
                <a16:creationId xmlns:a16="http://schemas.microsoft.com/office/drawing/2014/main" id="{CC1A780D-324F-43E5-85FD-75EB074F9D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31094342"/>
      </p:ext>
    </p:extLst>
  </p:cSld>
  <p:clrMapOvr>
    <a:masterClrMapping/>
  </p:clrMapOvr>
  <mc:AlternateContent xmlns:mc="http://schemas.openxmlformats.org/markup-compatibility/2006" xmlns:p14="http://schemas.microsoft.com/office/powerpoint/2010/main">
    <mc:Choice Requires="p14">
      <p:transition spd="slow" p14:dur="2000" advTm="47123"/>
    </mc:Choice>
    <mc:Fallback xmlns="">
      <p:transition spd="slow" advTm="47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4"/>
          <p:cNvSpPr txBox="1">
            <a:spLocks noGrp="1"/>
          </p:cNvSpPr>
          <p:nvPr>
            <p:ph type="title"/>
          </p:nvPr>
        </p:nvSpPr>
        <p:spPr>
          <a:xfrm>
            <a:off x="1179226" y="826680"/>
            <a:ext cx="983354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GB" sz="4000"/>
              <a:t>Some examples</a:t>
            </a:r>
            <a:endParaRPr/>
          </a:p>
        </p:txBody>
      </p:sp>
      <p:graphicFrame>
        <p:nvGraphicFramePr>
          <p:cNvPr id="457" name="Google Shape;457;p34"/>
          <p:cNvGraphicFramePr/>
          <p:nvPr/>
        </p:nvGraphicFramePr>
        <p:xfrm>
          <a:off x="749399" y="1961131"/>
          <a:ext cx="10654750" cy="4070175"/>
        </p:xfrm>
        <a:graphic>
          <a:graphicData uri="http://schemas.openxmlformats.org/drawingml/2006/table">
            <a:tbl>
              <a:tblPr firstRow="1" bandRow="1">
                <a:noFill/>
              </a:tblPr>
              <a:tblGrid>
                <a:gridCol w="3493825">
                  <a:extLst>
                    <a:ext uri="{9D8B030D-6E8A-4147-A177-3AD203B41FA5}">
                      <a16:colId xmlns:a16="http://schemas.microsoft.com/office/drawing/2014/main" val="20000"/>
                    </a:ext>
                  </a:extLst>
                </a:gridCol>
                <a:gridCol w="3571025">
                  <a:extLst>
                    <a:ext uri="{9D8B030D-6E8A-4147-A177-3AD203B41FA5}">
                      <a16:colId xmlns:a16="http://schemas.microsoft.com/office/drawing/2014/main" val="20001"/>
                    </a:ext>
                  </a:extLst>
                </a:gridCol>
                <a:gridCol w="3589900">
                  <a:extLst>
                    <a:ext uri="{9D8B030D-6E8A-4147-A177-3AD203B41FA5}">
                      <a16:colId xmlns:a16="http://schemas.microsoft.com/office/drawing/2014/main" val="20002"/>
                    </a:ext>
                  </a:extLst>
                </a:gridCol>
              </a:tblGrid>
              <a:tr h="445475">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a:t>What</a:t>
                      </a:r>
                      <a:endParaRPr sz="2400" u="none" strike="noStrike" cap="none"/>
                    </a:p>
                  </a:txBody>
                  <a:tcPr marL="77900" marR="77900" marT="38950" marB="38950"/>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a:t>Why</a:t>
                      </a:r>
                      <a:endParaRPr sz="2400" u="none" strike="noStrike" cap="none"/>
                    </a:p>
                  </a:txBody>
                  <a:tcPr marL="77900" marR="77900" marT="38950" marB="38950"/>
                </a:tc>
                <a:tc>
                  <a:txBody>
                    <a:bodyPr/>
                    <a:lstStyle/>
                    <a:p>
                      <a:pPr marL="0" marR="0" lvl="0" indent="0" algn="l" rtl="0">
                        <a:lnSpc>
                          <a:spcPct val="100000"/>
                        </a:lnSpc>
                        <a:spcBef>
                          <a:spcPts val="0"/>
                        </a:spcBef>
                        <a:spcAft>
                          <a:spcPts val="0"/>
                        </a:spcAft>
                        <a:buClr>
                          <a:srgbClr val="000000"/>
                        </a:buClr>
                        <a:buSzPts val="2400"/>
                        <a:buFont typeface="Arial"/>
                        <a:buNone/>
                      </a:pPr>
                      <a:r>
                        <a:rPr lang="en-GB" sz="2400" u="none" strike="noStrike" cap="none"/>
                        <a:t>Who</a:t>
                      </a:r>
                      <a:endParaRPr sz="2400" u="none" strike="noStrike" cap="none"/>
                    </a:p>
                  </a:txBody>
                  <a:tcPr marL="77900" marR="77900" marT="38950" marB="38950"/>
                </a:tc>
                <a:extLst>
                  <a:ext uri="{0D108BD9-81ED-4DB2-BD59-A6C34878D82A}">
                    <a16:rowId xmlns:a16="http://schemas.microsoft.com/office/drawing/2014/main" val="10000"/>
                  </a:ext>
                </a:extLst>
              </a:tr>
              <a:tr h="1660475">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Leo will be given 30 mins of English and Maths per day, that can be completed at home when he is too tired to attend school</a:t>
                      </a:r>
                      <a:endParaRPr sz="1800" u="none" strike="noStrike" cap="none"/>
                    </a:p>
                  </a:txBody>
                  <a:tcPr marL="77900" marR="77900" marT="38950" marB="38950"/>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To ensure Leo has a consistent level of activity every day, to help fatigue management. To ensure he accesses some learning. </a:t>
                      </a:r>
                      <a:endParaRPr sz="1800" u="none" strike="noStrike" cap="none"/>
                    </a:p>
                  </a:txBody>
                  <a:tcPr marL="77900" marR="77900" marT="38950" marB="38950"/>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Agreed with medical team as appropriate. Class teacher to provide to mum at beginning of week. Mum to drop in work at end of week.</a:t>
                      </a:r>
                      <a:endParaRPr sz="1800" u="none" strike="noStrike" cap="none"/>
                    </a:p>
                  </a:txBody>
                  <a:tcPr marL="77900" marR="77900" marT="38950" marB="38950"/>
                </a:tc>
                <a:extLst>
                  <a:ext uri="{0D108BD9-81ED-4DB2-BD59-A6C34878D82A}">
                    <a16:rowId xmlns:a16="http://schemas.microsoft.com/office/drawing/2014/main" val="10001"/>
                  </a:ext>
                </a:extLst>
              </a:tr>
              <a:tr h="1964225">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Catherine to be given a lunchtime queue jump pass. Catherine is to use this at the beginning of the lunch break.</a:t>
                      </a:r>
                      <a:endParaRPr sz="1800" u="none" strike="noStrike" cap="none"/>
                    </a:p>
                  </a:txBody>
                  <a:tcPr marL="77900" marR="77900" marT="38950" marB="38950"/>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Catherine is physically fit to stand in a queue but she has a number of stressors in her life at the moment. This will reduce her overall stress levels and reduce ‘meltdowns’</a:t>
                      </a:r>
                      <a:endParaRPr sz="1800" u="none" strike="noStrike" cap="none"/>
                    </a:p>
                  </a:txBody>
                  <a:tcPr marL="77900" marR="77900" marT="38950" marB="38950"/>
                </a:tc>
                <a:tc>
                  <a:txBody>
                    <a:bodyPr/>
                    <a:lstStyle/>
                    <a:p>
                      <a:pPr marL="0" marR="0" lvl="0" indent="0" algn="l" rtl="0">
                        <a:lnSpc>
                          <a:spcPct val="100000"/>
                        </a:lnSpc>
                        <a:spcBef>
                          <a:spcPts val="0"/>
                        </a:spcBef>
                        <a:spcAft>
                          <a:spcPts val="0"/>
                        </a:spcAft>
                        <a:buClr>
                          <a:srgbClr val="000000"/>
                        </a:buClr>
                        <a:buSzPts val="1800"/>
                        <a:buFont typeface="Arial"/>
                        <a:buNone/>
                      </a:pPr>
                      <a:r>
                        <a:rPr lang="en-GB" sz="1800" u="none" strike="noStrike" cap="none"/>
                        <a:t>Head of year to provide pass and to communicate to lunchtime staff. Lunchtime staff to feedback if pass is being improperly used.</a:t>
                      </a:r>
                      <a:endParaRPr sz="1800" u="none" strike="noStrike" cap="none"/>
                    </a:p>
                  </a:txBody>
                  <a:tcPr marL="77900" marR="77900" marT="38950" marB="38950"/>
                </a:tc>
                <a:extLst>
                  <a:ext uri="{0D108BD9-81ED-4DB2-BD59-A6C34878D82A}">
                    <a16:rowId xmlns:a16="http://schemas.microsoft.com/office/drawing/2014/main" val="10002"/>
                  </a:ext>
                </a:extLst>
              </a:tr>
            </a:tbl>
          </a:graphicData>
        </a:graphic>
      </p:graphicFrame>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3277" y="6086647"/>
            <a:ext cx="2765445" cy="77135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CD833-5F2C-467D-ACDF-738CB10C4AB2}"/>
              </a:ext>
            </a:extLst>
          </p:cNvPr>
          <p:cNvSpPr>
            <a:spLocks noGrp="1"/>
          </p:cNvSpPr>
          <p:nvPr>
            <p:ph type="title"/>
          </p:nvPr>
        </p:nvSpPr>
        <p:spPr/>
        <p:txBody>
          <a:bodyPr/>
          <a:lstStyle/>
          <a:p>
            <a:r>
              <a:rPr lang="en-GB" dirty="0"/>
              <a:t>Overarching principles…</a:t>
            </a:r>
          </a:p>
        </p:txBody>
      </p:sp>
      <p:sp>
        <p:nvSpPr>
          <p:cNvPr id="3" name="Content Placeholder 2">
            <a:extLst>
              <a:ext uri="{FF2B5EF4-FFF2-40B4-BE49-F238E27FC236}">
                <a16:creationId xmlns:a16="http://schemas.microsoft.com/office/drawing/2014/main" id="{8781CB84-CBAF-401D-A6C2-461FBA07DC59}"/>
              </a:ext>
            </a:extLst>
          </p:cNvPr>
          <p:cNvSpPr>
            <a:spLocks noGrp="1"/>
          </p:cNvSpPr>
          <p:nvPr>
            <p:ph idx="1"/>
          </p:nvPr>
        </p:nvSpPr>
        <p:spPr/>
        <p:txBody>
          <a:bodyPr>
            <a:normAutofit/>
          </a:bodyPr>
          <a:lstStyle/>
          <a:p>
            <a:r>
              <a:rPr lang="en-GB" dirty="0"/>
              <a:t>Child’s needs should be at the core of planning</a:t>
            </a:r>
          </a:p>
          <a:p>
            <a:r>
              <a:rPr lang="en-GB" dirty="0"/>
              <a:t>Maintain usual boundaries (with allowance for medical needs)</a:t>
            </a:r>
          </a:p>
          <a:p>
            <a:r>
              <a:rPr lang="en-GB" dirty="0"/>
              <a:t>Ensure you have the information you need to support decisions</a:t>
            </a:r>
          </a:p>
          <a:p>
            <a:r>
              <a:rPr lang="en-GB" dirty="0"/>
              <a:t>Use the IHP to contain all important information and contacts</a:t>
            </a:r>
          </a:p>
          <a:p>
            <a:r>
              <a:rPr lang="en-GB" dirty="0"/>
              <a:t>Social/emotional aspects of school as important as educational</a:t>
            </a:r>
          </a:p>
          <a:p>
            <a:r>
              <a:rPr lang="en-GB" dirty="0"/>
              <a:t>Ensure communication and checking in continues</a:t>
            </a:r>
          </a:p>
          <a:p>
            <a:r>
              <a:rPr lang="en-GB" dirty="0"/>
              <a:t>Continue to include the child in all aspects of school life</a:t>
            </a:r>
          </a:p>
        </p:txBody>
      </p:sp>
      <p:pic>
        <p:nvPicPr>
          <p:cNvPr id="4" name="Audio 3">
            <a:hlinkClick r:id="" action="ppaction://media"/>
            <a:extLst>
              <a:ext uri="{FF2B5EF4-FFF2-40B4-BE49-F238E27FC236}">
                <a16:creationId xmlns:a16="http://schemas.microsoft.com/office/drawing/2014/main" id="{6E591A8F-6289-461F-99EB-9089A3E0AA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69314973"/>
      </p:ext>
    </p:extLst>
  </p:cSld>
  <p:clrMapOvr>
    <a:masterClrMapping/>
  </p:clrMapOvr>
  <mc:AlternateContent xmlns:mc="http://schemas.openxmlformats.org/markup-compatibility/2006" xmlns:p14="http://schemas.microsoft.com/office/powerpoint/2010/main">
    <mc:Choice Requires="p14">
      <p:transition spd="slow" p14:dur="2000" advTm="55436"/>
    </mc:Choice>
    <mc:Fallback xmlns="">
      <p:transition spd="slow" advTm="55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00EE06-5A05-4454-8C66-9712A19E1116}"/>
              </a:ext>
            </a:extLst>
          </p:cNvPr>
          <p:cNvSpPr>
            <a:spLocks noGrp="1"/>
          </p:cNvSpPr>
          <p:nvPr>
            <p:ph type="title"/>
          </p:nvPr>
        </p:nvSpPr>
        <p:spPr/>
        <p:txBody>
          <a:bodyPr/>
          <a:lstStyle/>
          <a:p>
            <a:r>
              <a:rPr lang="en-GB" dirty="0"/>
              <a:t>Thank you for listening</a:t>
            </a:r>
          </a:p>
        </p:txBody>
      </p:sp>
      <p:sp>
        <p:nvSpPr>
          <p:cNvPr id="5" name="Text Placeholder 4">
            <a:extLst>
              <a:ext uri="{FF2B5EF4-FFF2-40B4-BE49-F238E27FC236}">
                <a16:creationId xmlns:a16="http://schemas.microsoft.com/office/drawing/2014/main" id="{7778AFBC-1E02-45A5-B66E-78AD14A7DEAA}"/>
              </a:ext>
            </a:extLst>
          </p:cNvPr>
          <p:cNvSpPr>
            <a:spLocks noGrp="1"/>
          </p:cNvSpPr>
          <p:nvPr>
            <p:ph type="body" idx="1"/>
          </p:nvPr>
        </p:nvSpPr>
        <p:spPr/>
        <p:txBody>
          <a:bodyPr/>
          <a:lstStyle/>
          <a:p>
            <a:r>
              <a:rPr lang="en-GB" dirty="0"/>
              <a:t>Questions </a:t>
            </a:r>
            <a:r>
              <a:rPr lang="en-GB"/>
              <a:t>and discussion</a:t>
            </a:r>
          </a:p>
        </p:txBody>
      </p:sp>
    </p:spTree>
    <p:extLst>
      <p:ext uri="{BB962C8B-B14F-4D97-AF65-F5344CB8AC3E}">
        <p14:creationId xmlns:p14="http://schemas.microsoft.com/office/powerpoint/2010/main" val="161381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26"/>
          <p:cNvSpPr txBox="1">
            <a:spLocks noGrp="1"/>
          </p:cNvSpPr>
          <p:nvPr>
            <p:ph type="title"/>
          </p:nvPr>
        </p:nvSpPr>
        <p:spPr>
          <a:xfrm>
            <a:off x="640079" y="2053641"/>
            <a:ext cx="3669161" cy="27600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solidFill>
                  <a:srgbClr val="CC0099"/>
                </a:solidFill>
              </a:rPr>
              <a:t>Individual Healthcare Plan (IHP)</a:t>
            </a:r>
            <a:endParaRPr dirty="0">
              <a:solidFill>
                <a:srgbClr val="CC0099"/>
              </a:solidFill>
            </a:endParaRPr>
          </a:p>
        </p:txBody>
      </p:sp>
      <p:sp>
        <p:nvSpPr>
          <p:cNvPr id="438" name="Google Shape;438;p26"/>
          <p:cNvSpPr txBox="1">
            <a:spLocks noGrp="1"/>
          </p:cNvSpPr>
          <p:nvPr>
            <p:ph type="body" idx="1"/>
          </p:nvPr>
        </p:nvSpPr>
        <p:spPr>
          <a:xfrm>
            <a:off x="5027748" y="0"/>
            <a:ext cx="6408098" cy="623570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3200"/>
              <a:buChar char="•"/>
            </a:pPr>
            <a:r>
              <a:rPr lang="en-GB" sz="3200" dirty="0"/>
              <a:t>Not needed for all children with a medical condition</a:t>
            </a:r>
            <a:endParaRPr dirty="0"/>
          </a:p>
          <a:p>
            <a:pPr marL="228600" lvl="0" indent="-228600" algn="l" rtl="0">
              <a:lnSpc>
                <a:spcPct val="90000"/>
              </a:lnSpc>
              <a:spcBef>
                <a:spcPts val="1000"/>
              </a:spcBef>
              <a:spcAft>
                <a:spcPts val="0"/>
              </a:spcAft>
              <a:buClr>
                <a:schemeClr val="dk1"/>
              </a:buClr>
              <a:buSzPts val="3200"/>
              <a:buChar char="•"/>
            </a:pPr>
            <a:r>
              <a:rPr lang="en-GB" sz="3200" dirty="0"/>
              <a:t>Individual to each pupil </a:t>
            </a:r>
            <a:endParaRPr dirty="0"/>
          </a:p>
          <a:p>
            <a:pPr marL="228600" lvl="0" indent="-228600" algn="l" rtl="0">
              <a:lnSpc>
                <a:spcPct val="90000"/>
              </a:lnSpc>
              <a:spcBef>
                <a:spcPts val="1000"/>
              </a:spcBef>
              <a:spcAft>
                <a:spcPts val="0"/>
              </a:spcAft>
              <a:buClr>
                <a:schemeClr val="dk1"/>
              </a:buClr>
              <a:buSzPts val="3200"/>
              <a:buChar char="•"/>
            </a:pPr>
            <a:r>
              <a:rPr lang="en-GB" sz="3200" dirty="0"/>
              <a:t>What, when and by whom</a:t>
            </a:r>
            <a:endParaRPr dirty="0"/>
          </a:p>
          <a:p>
            <a:pPr marL="228600" lvl="0" indent="-228600" algn="l" rtl="0">
              <a:lnSpc>
                <a:spcPct val="90000"/>
              </a:lnSpc>
              <a:spcBef>
                <a:spcPts val="1000"/>
              </a:spcBef>
              <a:spcAft>
                <a:spcPts val="0"/>
              </a:spcAft>
              <a:buClr>
                <a:schemeClr val="dk1"/>
              </a:buClr>
              <a:buSzPts val="3200"/>
              <a:buChar char="•"/>
            </a:pPr>
            <a:r>
              <a:rPr lang="en-GB" sz="3200" dirty="0"/>
              <a:t>Mental and physical health needs</a:t>
            </a:r>
            <a:endParaRPr dirty="0"/>
          </a:p>
          <a:p>
            <a:pPr marL="228600" lvl="0" indent="-228600" algn="l" rtl="0">
              <a:lnSpc>
                <a:spcPct val="90000"/>
              </a:lnSpc>
              <a:spcBef>
                <a:spcPts val="1000"/>
              </a:spcBef>
              <a:spcAft>
                <a:spcPts val="0"/>
              </a:spcAft>
              <a:buClr>
                <a:schemeClr val="dk1"/>
              </a:buClr>
              <a:buSzPts val="3200"/>
              <a:buChar char="•"/>
            </a:pPr>
            <a:r>
              <a:rPr lang="en-GB" sz="3200" dirty="0"/>
              <a:t>Drawn up in partnership between the school, parents, and a relevant healthcare professional</a:t>
            </a:r>
            <a:endParaRPr dirty="0"/>
          </a:p>
          <a:p>
            <a:pPr marL="228600" lvl="0" indent="-228600" algn="l" rtl="0">
              <a:lnSpc>
                <a:spcPct val="90000"/>
              </a:lnSpc>
              <a:spcBef>
                <a:spcPts val="1000"/>
              </a:spcBef>
              <a:spcAft>
                <a:spcPts val="0"/>
              </a:spcAft>
              <a:buClr>
                <a:schemeClr val="dk1"/>
              </a:buClr>
              <a:buSzPts val="3200"/>
              <a:buChar char="•"/>
            </a:pPr>
            <a:r>
              <a:rPr lang="en-GB" sz="3200" dirty="0"/>
              <a:t>No set format but DfE and charities have templates</a:t>
            </a:r>
            <a:endParaRPr dirty="0"/>
          </a:p>
        </p:txBody>
      </p:sp>
      <p:pic>
        <p:nvPicPr>
          <p:cNvPr id="2" name="Audio 1">
            <a:hlinkClick r:id="" action="ppaction://media"/>
            <a:extLst>
              <a:ext uri="{FF2B5EF4-FFF2-40B4-BE49-F238E27FC236}">
                <a16:creationId xmlns:a16="http://schemas.microsoft.com/office/drawing/2014/main" id="{EDC18CD0-BE33-4542-9BC9-CE91C122E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22971751"/>
      </p:ext>
    </p:extLst>
  </p:cSld>
  <p:clrMapOvr>
    <a:masterClrMapping/>
  </p:clrMapOvr>
  <mc:AlternateContent xmlns:mc="http://schemas.openxmlformats.org/markup-compatibility/2006" xmlns:p14="http://schemas.microsoft.com/office/powerpoint/2010/main">
    <mc:Choice Requires="p14">
      <p:transition spd="slow" p14:dur="2000" advTm="120358"/>
    </mc:Choice>
    <mc:Fallback xmlns="">
      <p:transition spd="slow" advTm="120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8"/>
          <p:cNvSpPr txBox="1">
            <a:spLocks noGrp="1"/>
          </p:cNvSpPr>
          <p:nvPr>
            <p:ph type="title"/>
          </p:nvPr>
        </p:nvSpPr>
        <p:spPr>
          <a:xfrm>
            <a:off x="640079" y="2053641"/>
            <a:ext cx="3669161" cy="27600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solidFill>
                  <a:srgbClr val="CC0099"/>
                </a:solidFill>
              </a:rPr>
              <a:t>Aims of the IHP</a:t>
            </a:r>
            <a:endParaRPr dirty="0">
              <a:solidFill>
                <a:srgbClr val="CC0099"/>
              </a:solidFill>
            </a:endParaRPr>
          </a:p>
        </p:txBody>
      </p:sp>
      <p:sp>
        <p:nvSpPr>
          <p:cNvPr id="431" name="Google Shape;431;p28"/>
          <p:cNvSpPr txBox="1">
            <a:spLocks noGrp="1"/>
          </p:cNvSpPr>
          <p:nvPr>
            <p:ph type="body" idx="1"/>
          </p:nvPr>
        </p:nvSpPr>
        <p:spPr>
          <a:xfrm>
            <a:off x="4551680" y="193040"/>
            <a:ext cx="7416800" cy="612648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3200"/>
              <a:buChar char="•"/>
            </a:pPr>
            <a:r>
              <a:rPr lang="en-GB" sz="3200" dirty="0"/>
              <a:t>To support pupils with long-term and complex medical conditions requiring ongoing support, medicines or care while at school</a:t>
            </a:r>
            <a:endParaRPr dirty="0"/>
          </a:p>
          <a:p>
            <a:pPr marL="228600" lvl="0" indent="-228600" algn="l" rtl="0">
              <a:lnSpc>
                <a:spcPct val="90000"/>
              </a:lnSpc>
              <a:spcBef>
                <a:spcPts val="1000"/>
              </a:spcBef>
              <a:spcAft>
                <a:spcPts val="0"/>
              </a:spcAft>
              <a:buClr>
                <a:schemeClr val="dk1"/>
              </a:buClr>
              <a:buSzPts val="3200"/>
              <a:buChar char="•"/>
            </a:pPr>
            <a:r>
              <a:rPr lang="en-GB" sz="3200" dirty="0"/>
              <a:t>To describe monitoring and interventions in emergency circumstances. </a:t>
            </a:r>
            <a:endParaRPr dirty="0"/>
          </a:p>
          <a:p>
            <a:pPr marL="228600" lvl="0" indent="-228600" algn="l" rtl="0">
              <a:lnSpc>
                <a:spcPct val="90000"/>
              </a:lnSpc>
              <a:spcBef>
                <a:spcPts val="1000"/>
              </a:spcBef>
              <a:spcAft>
                <a:spcPts val="0"/>
              </a:spcAft>
              <a:buClr>
                <a:schemeClr val="dk1"/>
              </a:buClr>
              <a:buSzPts val="3200"/>
              <a:buChar char="•"/>
            </a:pPr>
            <a:r>
              <a:rPr lang="en-GB" sz="3200" dirty="0"/>
              <a:t>Provide effective support  when medical conditions result in impact on education, such as extended absences. </a:t>
            </a:r>
            <a:endParaRPr dirty="0"/>
          </a:p>
          <a:p>
            <a:pPr marL="0" lvl="0" indent="0" algn="l" rtl="0">
              <a:lnSpc>
                <a:spcPct val="90000"/>
              </a:lnSpc>
              <a:spcBef>
                <a:spcPts val="1000"/>
              </a:spcBef>
              <a:spcAft>
                <a:spcPts val="0"/>
              </a:spcAft>
              <a:buClr>
                <a:schemeClr val="dk1"/>
              </a:buClr>
              <a:buSzPts val="2400"/>
              <a:buNone/>
            </a:pPr>
            <a:endParaRPr sz="2400" i="1" dirty="0"/>
          </a:p>
          <a:p>
            <a:pPr marL="228600" lvl="0" indent="-76200" algn="l" rtl="0">
              <a:lnSpc>
                <a:spcPct val="90000"/>
              </a:lnSpc>
              <a:spcBef>
                <a:spcPts val="1000"/>
              </a:spcBef>
              <a:spcAft>
                <a:spcPts val="0"/>
              </a:spcAft>
              <a:buClr>
                <a:schemeClr val="dk1"/>
              </a:buClr>
              <a:buSzPts val="2400"/>
              <a:buNone/>
            </a:pPr>
            <a:endParaRPr sz="2400" dirty="0"/>
          </a:p>
        </p:txBody>
      </p:sp>
      <p:pic>
        <p:nvPicPr>
          <p:cNvPr id="2" name="Audio 1">
            <a:hlinkClick r:id="" action="ppaction://media"/>
            <a:extLst>
              <a:ext uri="{FF2B5EF4-FFF2-40B4-BE49-F238E27FC236}">
                <a16:creationId xmlns:a16="http://schemas.microsoft.com/office/drawing/2014/main" id="{A2D98A82-F674-4CF4-95F7-671FFB7B40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80008528"/>
      </p:ext>
    </p:extLst>
  </p:cSld>
  <p:clrMapOvr>
    <a:masterClrMapping/>
  </p:clrMapOvr>
  <mc:AlternateContent xmlns:mc="http://schemas.openxmlformats.org/markup-compatibility/2006" xmlns:p14="http://schemas.microsoft.com/office/powerpoint/2010/main">
    <mc:Choice Requires="p14">
      <p:transition spd="slow" p14:dur="2000" advTm="32704"/>
    </mc:Choice>
    <mc:Fallback xmlns="">
      <p:transition spd="slow" advTm="32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27"/>
          <p:cNvSpPr txBox="1">
            <a:spLocks noGrp="1"/>
          </p:cNvSpPr>
          <p:nvPr>
            <p:ph type="title"/>
          </p:nvPr>
        </p:nvSpPr>
        <p:spPr>
          <a:xfrm>
            <a:off x="640079" y="2053641"/>
            <a:ext cx="3669161" cy="276009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GB" dirty="0">
                <a:solidFill>
                  <a:srgbClr val="CC0099"/>
                </a:solidFill>
              </a:rPr>
              <a:t>What goes in an IHP?</a:t>
            </a:r>
            <a:endParaRPr dirty="0">
              <a:solidFill>
                <a:srgbClr val="CC0099"/>
              </a:solidFill>
            </a:endParaRPr>
          </a:p>
        </p:txBody>
      </p:sp>
      <p:sp>
        <p:nvSpPr>
          <p:cNvPr id="444" name="Google Shape;444;p27"/>
          <p:cNvSpPr txBox="1">
            <a:spLocks noGrp="1"/>
          </p:cNvSpPr>
          <p:nvPr>
            <p:ph type="body" idx="1"/>
          </p:nvPr>
        </p:nvSpPr>
        <p:spPr>
          <a:xfrm>
            <a:off x="4714240" y="203200"/>
            <a:ext cx="7315200" cy="6106160"/>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1000"/>
              </a:spcBef>
              <a:spcAft>
                <a:spcPts val="0"/>
              </a:spcAft>
              <a:buClr>
                <a:schemeClr val="dk1"/>
              </a:buClr>
              <a:buSzPts val="3200"/>
              <a:buChar char="•"/>
            </a:pPr>
            <a:r>
              <a:rPr lang="en-GB" sz="3200" dirty="0"/>
              <a:t>Medication arrangements (</a:t>
            </a:r>
            <a:r>
              <a:rPr lang="en-GB" sz="3200" dirty="0" err="1"/>
              <a:t>inc</a:t>
            </a:r>
            <a:r>
              <a:rPr lang="en-GB" sz="3200" dirty="0"/>
              <a:t> procedure for if child refuses)</a:t>
            </a:r>
            <a:endParaRPr dirty="0"/>
          </a:p>
          <a:p>
            <a:pPr marL="228600" lvl="0" indent="-228600" algn="l" rtl="0">
              <a:lnSpc>
                <a:spcPct val="90000"/>
              </a:lnSpc>
              <a:spcBef>
                <a:spcPts val="1000"/>
              </a:spcBef>
              <a:spcAft>
                <a:spcPts val="0"/>
              </a:spcAft>
              <a:buClr>
                <a:schemeClr val="dk1"/>
              </a:buClr>
              <a:buSzPts val="3200"/>
              <a:buChar char="•"/>
            </a:pPr>
            <a:r>
              <a:rPr lang="en-GB" sz="3200" dirty="0"/>
              <a:t>Description of physical and psychological impacts</a:t>
            </a:r>
            <a:endParaRPr dirty="0"/>
          </a:p>
          <a:p>
            <a:pPr marL="228600" lvl="0" indent="-228600" algn="l" rtl="0">
              <a:lnSpc>
                <a:spcPct val="90000"/>
              </a:lnSpc>
              <a:spcBef>
                <a:spcPts val="1000"/>
              </a:spcBef>
              <a:spcAft>
                <a:spcPts val="0"/>
              </a:spcAft>
              <a:buClr>
                <a:schemeClr val="dk1"/>
              </a:buClr>
              <a:buSzPts val="3200"/>
              <a:buChar char="•"/>
            </a:pPr>
            <a:r>
              <a:rPr lang="en-GB" sz="3200" dirty="0"/>
              <a:t>Psychological and practical supports needed and reasonable adjustments</a:t>
            </a:r>
            <a:endParaRPr dirty="0"/>
          </a:p>
          <a:p>
            <a:pPr marL="228600" lvl="0" indent="-228600" algn="l" rtl="0">
              <a:lnSpc>
                <a:spcPct val="90000"/>
              </a:lnSpc>
              <a:spcBef>
                <a:spcPts val="1000"/>
              </a:spcBef>
              <a:spcAft>
                <a:spcPts val="0"/>
              </a:spcAft>
              <a:buClr>
                <a:schemeClr val="dk1"/>
              </a:buClr>
              <a:buSzPts val="3200"/>
              <a:buChar char="•"/>
            </a:pPr>
            <a:r>
              <a:rPr lang="en-GB" sz="3200" dirty="0"/>
              <a:t>Outline of regular and ad hoc appointments</a:t>
            </a:r>
            <a:endParaRPr dirty="0"/>
          </a:p>
          <a:p>
            <a:pPr marL="228600" lvl="0" indent="-228600" algn="l" rtl="0">
              <a:lnSpc>
                <a:spcPct val="90000"/>
              </a:lnSpc>
              <a:spcBef>
                <a:spcPts val="1000"/>
              </a:spcBef>
              <a:spcAft>
                <a:spcPts val="0"/>
              </a:spcAft>
              <a:buClr>
                <a:schemeClr val="dk1"/>
              </a:buClr>
              <a:buSzPts val="3200"/>
              <a:buChar char="•"/>
            </a:pPr>
            <a:r>
              <a:rPr lang="en-GB" sz="3200" dirty="0"/>
              <a:t>Sets out what is needed for smooth transition between settings</a:t>
            </a:r>
            <a:endParaRPr dirty="0"/>
          </a:p>
          <a:p>
            <a:pPr marL="228600" lvl="0" indent="-76200" algn="l" rtl="0">
              <a:lnSpc>
                <a:spcPct val="90000"/>
              </a:lnSpc>
              <a:spcBef>
                <a:spcPts val="1000"/>
              </a:spcBef>
              <a:spcAft>
                <a:spcPts val="0"/>
              </a:spcAft>
              <a:buClr>
                <a:schemeClr val="dk1"/>
              </a:buClr>
              <a:buSzPts val="2400"/>
              <a:buNone/>
            </a:pPr>
            <a:endParaRPr sz="2400" dirty="0"/>
          </a:p>
        </p:txBody>
      </p:sp>
      <p:pic>
        <p:nvPicPr>
          <p:cNvPr id="2" name="Audio 1">
            <a:hlinkClick r:id="" action="ppaction://media"/>
            <a:extLst>
              <a:ext uri="{FF2B5EF4-FFF2-40B4-BE49-F238E27FC236}">
                <a16:creationId xmlns:a16="http://schemas.microsoft.com/office/drawing/2014/main" id="{878543B0-512D-4A1B-80AC-E387CA41B8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9334213"/>
      </p:ext>
    </p:extLst>
  </p:cSld>
  <p:clrMapOvr>
    <a:masterClrMapping/>
  </p:clrMapOvr>
  <mc:AlternateContent xmlns:mc="http://schemas.openxmlformats.org/markup-compatibility/2006" xmlns:p14="http://schemas.microsoft.com/office/powerpoint/2010/main">
    <mc:Choice Requires="p14">
      <p:transition spd="slow" p14:dur="2000" advTm="88501"/>
    </mc:Choice>
    <mc:Fallback xmlns="">
      <p:transition spd="slow" advTm="88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1"/>
          <p:cNvSpPr txBox="1">
            <a:spLocks noGrp="1"/>
          </p:cNvSpPr>
          <p:nvPr>
            <p:ph type="title"/>
          </p:nvPr>
        </p:nvSpPr>
        <p:spPr>
          <a:xfrm>
            <a:off x="1229329" y="0"/>
            <a:ext cx="983354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GB" sz="4000" dirty="0"/>
              <a:t>Advantages</a:t>
            </a:r>
            <a:endParaRPr dirty="0"/>
          </a:p>
        </p:txBody>
      </p:sp>
      <p:grpSp>
        <p:nvGrpSpPr>
          <p:cNvPr id="450" name="Google Shape;450;p31"/>
          <p:cNvGrpSpPr/>
          <p:nvPr/>
        </p:nvGrpSpPr>
        <p:grpSpPr>
          <a:xfrm>
            <a:off x="235974" y="1325563"/>
            <a:ext cx="11651225" cy="5086565"/>
            <a:chOff x="5074" y="197243"/>
            <a:chExt cx="10109211" cy="2736881"/>
          </a:xfrm>
        </p:grpSpPr>
        <p:sp>
          <p:nvSpPr>
            <p:cNvPr id="451" name="Google Shape;451;p31"/>
            <p:cNvSpPr/>
            <p:nvPr/>
          </p:nvSpPr>
          <p:spPr>
            <a:xfrm>
              <a:off x="650105" y="197244"/>
              <a:ext cx="1686000" cy="9279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1"/>
            <p:cNvSpPr/>
            <p:nvPr/>
          </p:nvSpPr>
          <p:spPr>
            <a:xfrm>
              <a:off x="5074" y="1371111"/>
              <a:ext cx="3017675" cy="45265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1"/>
            <p:cNvSpPr txBox="1"/>
            <p:nvPr/>
          </p:nvSpPr>
          <p:spPr>
            <a:xfrm>
              <a:off x="5099" y="1184713"/>
              <a:ext cx="3017700" cy="452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All of the child’s contacts in one place</a:t>
              </a:r>
              <a:endParaRPr sz="2400" b="0" i="0" u="none" strike="noStrike" cap="none">
                <a:solidFill>
                  <a:srgbClr val="000000"/>
                </a:solidFill>
                <a:latin typeface="Arial"/>
                <a:ea typeface="Arial"/>
                <a:cs typeface="Arial"/>
                <a:sym typeface="Arial"/>
              </a:endParaRPr>
            </a:p>
          </p:txBody>
        </p:sp>
        <p:sp>
          <p:nvSpPr>
            <p:cNvPr id="454" name="Google Shape;454;p31"/>
            <p:cNvSpPr/>
            <p:nvPr/>
          </p:nvSpPr>
          <p:spPr>
            <a:xfrm>
              <a:off x="5074" y="1878500"/>
              <a:ext cx="3017675" cy="105562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1"/>
            <p:cNvSpPr txBox="1"/>
            <p:nvPr/>
          </p:nvSpPr>
          <p:spPr>
            <a:xfrm>
              <a:off x="5099" y="1697002"/>
              <a:ext cx="3017700" cy="1055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Opens up conversation about consent to contact</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385"/>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Knowing who is involved – and where the gaps are</a:t>
              </a:r>
              <a:endParaRPr sz="1800" b="0" i="0" u="none" strike="noStrike" cap="none" dirty="0">
                <a:solidFill>
                  <a:srgbClr val="000000"/>
                </a:solidFill>
                <a:latin typeface="Arial"/>
                <a:ea typeface="Arial"/>
                <a:cs typeface="Arial"/>
                <a:sym typeface="Arial"/>
              </a:endParaRPr>
            </a:p>
            <a:p>
              <a:pPr marL="0" marR="0" lvl="0" indent="0" algn="l" rtl="0">
                <a:lnSpc>
                  <a:spcPct val="100000"/>
                </a:lnSpc>
                <a:spcBef>
                  <a:spcPts val="385"/>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Ease of communication between professionals</a:t>
              </a:r>
              <a:endParaRPr sz="1800" b="0" i="0" u="none" strike="noStrike" cap="none" dirty="0">
                <a:solidFill>
                  <a:srgbClr val="000000"/>
                </a:solidFill>
                <a:latin typeface="Arial"/>
                <a:ea typeface="Arial"/>
                <a:cs typeface="Arial"/>
                <a:sym typeface="Arial"/>
              </a:endParaRPr>
            </a:p>
          </p:txBody>
        </p:sp>
        <p:sp>
          <p:nvSpPr>
            <p:cNvPr id="456" name="Google Shape;456;p31"/>
            <p:cNvSpPr/>
            <p:nvPr/>
          </p:nvSpPr>
          <p:spPr>
            <a:xfrm>
              <a:off x="4271079" y="197244"/>
              <a:ext cx="1406400" cy="8802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1"/>
            <p:cNvSpPr/>
            <p:nvPr/>
          </p:nvSpPr>
          <p:spPr>
            <a:xfrm>
              <a:off x="3550842" y="1371111"/>
              <a:ext cx="3017675" cy="45265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31"/>
            <p:cNvSpPr txBox="1"/>
            <p:nvPr/>
          </p:nvSpPr>
          <p:spPr>
            <a:xfrm>
              <a:off x="3550830" y="1184740"/>
              <a:ext cx="3017700" cy="452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Multi-disciplinary input</a:t>
              </a:r>
              <a:endParaRPr sz="2400" b="0" i="0" u="none" strike="noStrike" cap="none">
                <a:solidFill>
                  <a:srgbClr val="000000"/>
                </a:solidFill>
                <a:latin typeface="Arial"/>
                <a:ea typeface="Arial"/>
                <a:cs typeface="Arial"/>
                <a:sym typeface="Arial"/>
              </a:endParaRPr>
            </a:p>
          </p:txBody>
        </p:sp>
        <p:sp>
          <p:nvSpPr>
            <p:cNvPr id="459" name="Google Shape;459;p31"/>
            <p:cNvSpPr/>
            <p:nvPr/>
          </p:nvSpPr>
          <p:spPr>
            <a:xfrm>
              <a:off x="3550842" y="1878500"/>
              <a:ext cx="3017675" cy="105562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1"/>
            <p:cNvSpPr txBox="1"/>
            <p:nvPr/>
          </p:nvSpPr>
          <p:spPr>
            <a:xfrm>
              <a:off x="3550830" y="1697000"/>
              <a:ext cx="3017700" cy="1055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Framework for having tricky conversations</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385"/>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Ensuring accuracy of information</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385"/>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Efficacy is improved when the child’s needs are considered holistically</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385"/>
                </a:spcBef>
                <a:spcAft>
                  <a:spcPts val="0"/>
                </a:spcAft>
                <a:buClr>
                  <a:srgbClr val="000000"/>
                </a:buClr>
                <a:buSzPts val="1100"/>
                <a:buFont typeface="Arial"/>
                <a:buNone/>
              </a:pPr>
              <a:endParaRPr sz="1100" b="0" i="0" u="none" strike="noStrike" cap="none">
                <a:solidFill>
                  <a:schemeClr val="dk1"/>
                </a:solidFill>
                <a:latin typeface="Calibri"/>
                <a:ea typeface="Calibri"/>
                <a:cs typeface="Calibri"/>
                <a:sym typeface="Calibri"/>
              </a:endParaRPr>
            </a:p>
          </p:txBody>
        </p:sp>
        <p:sp>
          <p:nvSpPr>
            <p:cNvPr id="461" name="Google Shape;461;p31"/>
            <p:cNvSpPr/>
            <p:nvPr/>
          </p:nvSpPr>
          <p:spPr>
            <a:xfrm>
              <a:off x="8077358" y="197243"/>
              <a:ext cx="1207500" cy="9279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1"/>
            <p:cNvSpPr/>
            <p:nvPr/>
          </p:nvSpPr>
          <p:spPr>
            <a:xfrm>
              <a:off x="7096610" y="1371111"/>
              <a:ext cx="3017675" cy="45265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1"/>
            <p:cNvSpPr txBox="1"/>
            <p:nvPr/>
          </p:nvSpPr>
          <p:spPr>
            <a:xfrm>
              <a:off x="7096585" y="1184740"/>
              <a:ext cx="3017700" cy="452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Calibri"/>
                  <a:ea typeface="Calibri"/>
                  <a:cs typeface="Calibri"/>
                  <a:sym typeface="Calibri"/>
                </a:rPr>
                <a:t>Child and family input</a:t>
              </a:r>
              <a:endParaRPr sz="2400" b="0" i="0" u="none" strike="noStrike" cap="none">
                <a:solidFill>
                  <a:srgbClr val="000000"/>
                </a:solidFill>
                <a:latin typeface="Arial"/>
                <a:ea typeface="Arial"/>
                <a:cs typeface="Arial"/>
                <a:sym typeface="Arial"/>
              </a:endParaRPr>
            </a:p>
          </p:txBody>
        </p:sp>
        <p:sp>
          <p:nvSpPr>
            <p:cNvPr id="464" name="Google Shape;464;p31"/>
            <p:cNvSpPr/>
            <p:nvPr/>
          </p:nvSpPr>
          <p:spPr>
            <a:xfrm>
              <a:off x="7096610" y="1878500"/>
              <a:ext cx="3017675" cy="1055624"/>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1"/>
            <p:cNvSpPr txBox="1"/>
            <p:nvPr/>
          </p:nvSpPr>
          <p:spPr>
            <a:xfrm>
              <a:off x="7096561" y="1697033"/>
              <a:ext cx="3017700" cy="1055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Accounts for child and family’s wishes</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385"/>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Develops a shared rationale and agreement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385"/>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Everyone is ‘on the same page’</a:t>
              </a:r>
              <a:endParaRPr sz="1800" b="0" i="0" u="none" strike="noStrike" cap="none">
                <a:solidFill>
                  <a:srgbClr val="000000"/>
                </a:solidFill>
                <a:latin typeface="Arial"/>
                <a:ea typeface="Arial"/>
                <a:cs typeface="Arial"/>
                <a:sym typeface="Arial"/>
              </a:endParaRPr>
            </a:p>
          </p:txBody>
        </p:sp>
      </p:grpSp>
      <p:pic>
        <p:nvPicPr>
          <p:cNvPr id="2" name="Audio 1">
            <a:hlinkClick r:id="" action="ppaction://media"/>
            <a:extLst>
              <a:ext uri="{FF2B5EF4-FFF2-40B4-BE49-F238E27FC236}">
                <a16:creationId xmlns:a16="http://schemas.microsoft.com/office/drawing/2014/main" id="{1895AFA7-8933-413B-B5A2-021D045E93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7864061"/>
      </p:ext>
    </p:extLst>
  </p:cSld>
  <p:clrMapOvr>
    <a:masterClrMapping/>
  </p:clrMapOvr>
  <mc:AlternateContent xmlns:mc="http://schemas.openxmlformats.org/markup-compatibility/2006" xmlns:p14="http://schemas.microsoft.com/office/powerpoint/2010/main">
    <mc:Choice Requires="p14">
      <p:transition spd="slow" p14:dur="2000" advTm="53578"/>
    </mc:Choice>
    <mc:Fallback xmlns="">
      <p:transition spd="slow" advTm="53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2"/>
          <p:cNvSpPr txBox="1">
            <a:spLocks noGrp="1"/>
          </p:cNvSpPr>
          <p:nvPr>
            <p:ph type="title"/>
          </p:nvPr>
        </p:nvSpPr>
        <p:spPr>
          <a:xfrm>
            <a:off x="1169394" y="47237"/>
            <a:ext cx="983354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GB" sz="4000" dirty="0"/>
              <a:t>Most helpful when…</a:t>
            </a:r>
            <a:endParaRPr dirty="0"/>
          </a:p>
        </p:txBody>
      </p:sp>
      <p:grpSp>
        <p:nvGrpSpPr>
          <p:cNvPr id="471" name="Google Shape;471;p32"/>
          <p:cNvGrpSpPr/>
          <p:nvPr/>
        </p:nvGrpSpPr>
        <p:grpSpPr>
          <a:xfrm>
            <a:off x="147484" y="1372800"/>
            <a:ext cx="11946193" cy="5125400"/>
            <a:chOff x="366178" y="485782"/>
            <a:chExt cx="9465849" cy="2163525"/>
          </a:xfrm>
        </p:grpSpPr>
        <p:sp>
          <p:nvSpPr>
            <p:cNvPr id="472" name="Google Shape;472;p32"/>
            <p:cNvSpPr/>
            <p:nvPr/>
          </p:nvSpPr>
          <p:spPr>
            <a:xfrm>
              <a:off x="366178" y="656663"/>
              <a:ext cx="988200" cy="548465"/>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32"/>
            <p:cNvSpPr/>
            <p:nvPr/>
          </p:nvSpPr>
          <p:spPr>
            <a:xfrm>
              <a:off x="566182" y="750888"/>
              <a:ext cx="621000" cy="361611"/>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32"/>
            <p:cNvSpPr/>
            <p:nvPr/>
          </p:nvSpPr>
          <p:spPr>
            <a:xfrm>
              <a:off x="1354287" y="485782"/>
              <a:ext cx="1918085" cy="8137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32"/>
            <p:cNvSpPr txBox="1"/>
            <p:nvPr/>
          </p:nvSpPr>
          <p:spPr>
            <a:xfrm>
              <a:off x="1434137" y="485782"/>
              <a:ext cx="1918200" cy="81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dirty="0">
                  <a:solidFill>
                    <a:schemeClr val="dk1"/>
                  </a:solidFill>
                  <a:latin typeface="Calibri"/>
                  <a:ea typeface="Calibri"/>
                  <a:cs typeface="Calibri"/>
                  <a:sym typeface="Calibri"/>
                </a:rPr>
                <a:t>Children are not optimally accessing education</a:t>
              </a:r>
              <a:endParaRPr sz="2200" b="0" i="0" u="none" strike="noStrike" cap="none" dirty="0">
                <a:solidFill>
                  <a:srgbClr val="000000"/>
                </a:solidFill>
                <a:latin typeface="Arial"/>
                <a:ea typeface="Arial"/>
                <a:cs typeface="Arial"/>
                <a:sym typeface="Arial"/>
              </a:endParaRPr>
            </a:p>
          </p:txBody>
        </p:sp>
        <p:sp>
          <p:nvSpPr>
            <p:cNvPr id="476" name="Google Shape;476;p32"/>
            <p:cNvSpPr/>
            <p:nvPr/>
          </p:nvSpPr>
          <p:spPr>
            <a:xfrm>
              <a:off x="3606594" y="656663"/>
              <a:ext cx="988200" cy="548465"/>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32"/>
            <p:cNvSpPr/>
            <p:nvPr/>
          </p:nvSpPr>
          <p:spPr>
            <a:xfrm>
              <a:off x="3806584" y="732644"/>
              <a:ext cx="621000" cy="4302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32"/>
            <p:cNvSpPr/>
            <p:nvPr/>
          </p:nvSpPr>
          <p:spPr>
            <a:xfrm>
              <a:off x="4594689" y="485782"/>
              <a:ext cx="1918085" cy="8137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2"/>
            <p:cNvSpPr txBox="1"/>
            <p:nvPr/>
          </p:nvSpPr>
          <p:spPr>
            <a:xfrm>
              <a:off x="4673446" y="485788"/>
              <a:ext cx="2094900" cy="877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chemeClr val="dk1"/>
                  </a:solidFill>
                  <a:latin typeface="Calibri"/>
                  <a:ea typeface="Calibri"/>
                  <a:cs typeface="Calibri"/>
                  <a:sym typeface="Calibri"/>
                </a:rPr>
                <a:t>There is uncertainty about the medical condition or advice</a:t>
              </a:r>
              <a:endParaRPr sz="2200" b="0" i="0" u="none" strike="noStrike" cap="none">
                <a:solidFill>
                  <a:srgbClr val="000000"/>
                </a:solidFill>
                <a:latin typeface="Arial"/>
                <a:ea typeface="Arial"/>
                <a:cs typeface="Arial"/>
                <a:sym typeface="Arial"/>
              </a:endParaRPr>
            </a:p>
          </p:txBody>
        </p:sp>
        <p:sp>
          <p:nvSpPr>
            <p:cNvPr id="480" name="Google Shape;480;p32"/>
            <p:cNvSpPr/>
            <p:nvPr/>
          </p:nvSpPr>
          <p:spPr>
            <a:xfrm>
              <a:off x="6846983" y="656663"/>
              <a:ext cx="988200" cy="548465"/>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2"/>
            <p:cNvSpPr/>
            <p:nvPr/>
          </p:nvSpPr>
          <p:spPr>
            <a:xfrm>
              <a:off x="7037255" y="694945"/>
              <a:ext cx="621000" cy="4719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2"/>
            <p:cNvSpPr/>
            <p:nvPr/>
          </p:nvSpPr>
          <p:spPr>
            <a:xfrm>
              <a:off x="7835091" y="485782"/>
              <a:ext cx="1918085" cy="8137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2"/>
            <p:cNvSpPr txBox="1"/>
            <p:nvPr/>
          </p:nvSpPr>
          <p:spPr>
            <a:xfrm>
              <a:off x="7913827" y="485789"/>
              <a:ext cx="1918200" cy="1026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chemeClr val="dk1"/>
                  </a:solidFill>
                  <a:latin typeface="Calibri"/>
                  <a:ea typeface="Calibri"/>
                  <a:cs typeface="Calibri"/>
                  <a:sym typeface="Calibri"/>
                </a:rPr>
                <a:t>There is staff anxiety about managing the impact of the condition</a:t>
              </a:r>
              <a:endParaRPr sz="2200" b="0" i="0" u="none" strike="noStrike" cap="none">
                <a:solidFill>
                  <a:srgbClr val="000000"/>
                </a:solidFill>
                <a:latin typeface="Arial"/>
                <a:ea typeface="Arial"/>
                <a:cs typeface="Arial"/>
                <a:sym typeface="Arial"/>
              </a:endParaRPr>
            </a:p>
          </p:txBody>
        </p:sp>
        <p:sp>
          <p:nvSpPr>
            <p:cNvPr id="484" name="Google Shape;484;p32"/>
            <p:cNvSpPr/>
            <p:nvPr/>
          </p:nvSpPr>
          <p:spPr>
            <a:xfrm>
              <a:off x="1194802" y="1911711"/>
              <a:ext cx="988200" cy="542102"/>
            </a:xfrm>
            <a:prstGeom prst="ellipse">
              <a:avLst/>
            </a:prstGeom>
            <a:solidFill>
              <a:srgbClr val="4372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2"/>
            <p:cNvSpPr/>
            <p:nvPr/>
          </p:nvSpPr>
          <p:spPr>
            <a:xfrm>
              <a:off x="1383537" y="1964281"/>
              <a:ext cx="621000" cy="430200"/>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2"/>
            <p:cNvSpPr/>
            <p:nvPr/>
          </p:nvSpPr>
          <p:spPr>
            <a:xfrm>
              <a:off x="1354287" y="1831847"/>
              <a:ext cx="1918085" cy="8137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2"/>
            <p:cNvSpPr txBox="1"/>
            <p:nvPr/>
          </p:nvSpPr>
          <p:spPr>
            <a:xfrm>
              <a:off x="2374389" y="1835707"/>
              <a:ext cx="2220300" cy="81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dirty="0">
                  <a:solidFill>
                    <a:schemeClr val="dk1"/>
                  </a:solidFill>
                  <a:latin typeface="Calibri"/>
                  <a:ea typeface="Calibri"/>
                  <a:cs typeface="Calibri"/>
                  <a:sym typeface="Calibri"/>
                </a:rPr>
                <a:t>There is child/family anxiety about managing the impact of the condition</a:t>
              </a:r>
              <a:endParaRPr sz="2200" b="0" i="0" u="none" strike="noStrike" cap="none" dirty="0">
                <a:solidFill>
                  <a:srgbClr val="000000"/>
                </a:solidFill>
                <a:latin typeface="Arial"/>
                <a:ea typeface="Arial"/>
                <a:cs typeface="Arial"/>
                <a:sym typeface="Arial"/>
              </a:endParaRPr>
            </a:p>
          </p:txBody>
        </p:sp>
        <p:sp>
          <p:nvSpPr>
            <p:cNvPr id="488" name="Google Shape;488;p32"/>
            <p:cNvSpPr/>
            <p:nvPr/>
          </p:nvSpPr>
          <p:spPr>
            <a:xfrm>
              <a:off x="5349200" y="1971043"/>
              <a:ext cx="951377" cy="542102"/>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2"/>
            <p:cNvSpPr/>
            <p:nvPr/>
          </p:nvSpPr>
          <p:spPr>
            <a:xfrm>
              <a:off x="5445087" y="2023613"/>
              <a:ext cx="759600" cy="430200"/>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2"/>
            <p:cNvSpPr/>
            <p:nvPr/>
          </p:nvSpPr>
          <p:spPr>
            <a:xfrm>
              <a:off x="4594689" y="1831847"/>
              <a:ext cx="1918085" cy="8137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2"/>
            <p:cNvSpPr txBox="1"/>
            <p:nvPr/>
          </p:nvSpPr>
          <p:spPr>
            <a:xfrm>
              <a:off x="6459850" y="1831915"/>
              <a:ext cx="1918200" cy="81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dirty="0">
                  <a:solidFill>
                    <a:schemeClr val="dk1"/>
                  </a:solidFill>
                  <a:latin typeface="Calibri"/>
                  <a:ea typeface="Calibri"/>
                  <a:cs typeface="Calibri"/>
                  <a:sym typeface="Calibri"/>
                </a:rPr>
                <a:t>There are multiple or complex impacts of the condition</a:t>
              </a:r>
              <a:endParaRPr sz="2200" b="0" i="0" u="none" strike="noStrike" cap="none" dirty="0">
                <a:solidFill>
                  <a:srgbClr val="000000"/>
                </a:solidFill>
                <a:latin typeface="Arial"/>
                <a:ea typeface="Arial"/>
                <a:cs typeface="Arial"/>
                <a:sym typeface="Arial"/>
              </a:endParaRPr>
            </a:p>
          </p:txBody>
        </p:sp>
      </p:grpSp>
      <p:pic>
        <p:nvPicPr>
          <p:cNvPr id="2" name="Audio 1">
            <a:hlinkClick r:id="" action="ppaction://media"/>
            <a:extLst>
              <a:ext uri="{FF2B5EF4-FFF2-40B4-BE49-F238E27FC236}">
                <a16:creationId xmlns:a16="http://schemas.microsoft.com/office/drawing/2014/main" id="{B5241E5F-72EC-4CB8-ACFB-E07BAA329E7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55779334"/>
      </p:ext>
    </p:extLst>
  </p:cSld>
  <p:clrMapOvr>
    <a:masterClrMapping/>
  </p:clrMapOvr>
  <mc:AlternateContent xmlns:mc="http://schemas.openxmlformats.org/markup-compatibility/2006" xmlns:p14="http://schemas.microsoft.com/office/powerpoint/2010/main">
    <mc:Choice Requires="p14">
      <p:transition spd="slow" p14:dur="2000" advTm="60382"/>
    </mc:Choice>
    <mc:Fallback xmlns="">
      <p:transition spd="slow" advTm="6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76c781f279_0_6"/>
          <p:cNvSpPr txBox="1">
            <a:spLocks noGrp="1"/>
          </p:cNvSpPr>
          <p:nvPr>
            <p:ph type="title"/>
          </p:nvPr>
        </p:nvSpPr>
        <p:spPr>
          <a:xfrm>
            <a:off x="265471" y="2053641"/>
            <a:ext cx="4043908" cy="2760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GB" dirty="0">
                <a:solidFill>
                  <a:srgbClr val="0070C0"/>
                </a:solidFill>
              </a:rPr>
              <a:t>Individual Healthcare Plan or Risk Assessment?</a:t>
            </a:r>
            <a:endParaRPr dirty="0">
              <a:solidFill>
                <a:srgbClr val="0070C0"/>
              </a:solidFill>
            </a:endParaRPr>
          </a:p>
        </p:txBody>
      </p:sp>
      <p:sp>
        <p:nvSpPr>
          <p:cNvPr id="505" name="Google Shape;505;g76c781f279_0_6"/>
          <p:cNvSpPr txBox="1">
            <a:spLocks noGrp="1"/>
          </p:cNvSpPr>
          <p:nvPr>
            <p:ph type="body" idx="1"/>
          </p:nvPr>
        </p:nvSpPr>
        <p:spPr>
          <a:xfrm>
            <a:off x="4988560" y="193040"/>
            <a:ext cx="6408000" cy="583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None/>
            </a:pPr>
            <a:r>
              <a:rPr lang="en-GB" sz="3000"/>
              <a:t>Risk assessment - keeps child and others safe but may not support with access to activities</a:t>
            </a:r>
            <a:br>
              <a:rPr lang="en-GB" sz="3000"/>
            </a:br>
            <a:r>
              <a:rPr lang="en-GB" sz="3000"/>
              <a:t>- details risk to self and others, vulnerabilities and risks within the environment</a:t>
            </a:r>
            <a:br>
              <a:rPr lang="en-GB" sz="3000"/>
            </a:br>
            <a:r>
              <a:rPr lang="en-GB" sz="3000"/>
              <a:t/>
            </a:r>
            <a:br>
              <a:rPr lang="en-GB" sz="3000"/>
            </a:br>
            <a:r>
              <a:rPr lang="en-GB" sz="3000"/>
              <a:t>IHP - holistic support for pupil’s needs across school</a:t>
            </a:r>
            <a:br>
              <a:rPr lang="en-GB" sz="3000"/>
            </a:br>
            <a:r>
              <a:rPr lang="en-GB" sz="3000"/>
              <a:t>- details medication and daily care requirements, support for SEMH needs, access to school trips/activities and training needs for staff</a:t>
            </a:r>
            <a:endParaRPr sz="3000"/>
          </a:p>
        </p:txBody>
      </p:sp>
      <p:pic>
        <p:nvPicPr>
          <p:cNvPr id="2" name="Audio 1">
            <a:hlinkClick r:id="" action="ppaction://media"/>
            <a:extLst>
              <a:ext uri="{FF2B5EF4-FFF2-40B4-BE49-F238E27FC236}">
                <a16:creationId xmlns:a16="http://schemas.microsoft.com/office/drawing/2014/main" id="{DCF9503D-457F-49E7-81C6-FF2C5FDEBF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79706931"/>
      </p:ext>
    </p:extLst>
  </p:cSld>
  <p:clrMapOvr>
    <a:masterClrMapping/>
  </p:clrMapOvr>
  <mc:AlternateContent xmlns:mc="http://schemas.openxmlformats.org/markup-compatibility/2006" xmlns:p14="http://schemas.microsoft.com/office/powerpoint/2010/main">
    <mc:Choice Requires="p14">
      <p:transition spd="slow" p14:dur="2000" advTm="26457"/>
    </mc:Choice>
    <mc:Fallback xmlns="">
      <p:transition spd="slow" advTm="26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76c781f279_0_6"/>
          <p:cNvSpPr txBox="1">
            <a:spLocks noGrp="1"/>
          </p:cNvSpPr>
          <p:nvPr>
            <p:ph type="title"/>
          </p:nvPr>
        </p:nvSpPr>
        <p:spPr>
          <a:xfrm>
            <a:off x="265471" y="2053641"/>
            <a:ext cx="4043908" cy="2760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GB" dirty="0">
                <a:solidFill>
                  <a:srgbClr val="0070C0"/>
                </a:solidFill>
              </a:rPr>
              <a:t>Individual Healthcare Plan </a:t>
            </a:r>
            <a:r>
              <a:rPr lang="en-GB" dirty="0" err="1">
                <a:solidFill>
                  <a:srgbClr val="0070C0"/>
                </a:solidFill>
              </a:rPr>
              <a:t>And/Or</a:t>
            </a:r>
            <a:r>
              <a:rPr lang="en-GB" dirty="0">
                <a:solidFill>
                  <a:srgbClr val="0070C0"/>
                </a:solidFill>
              </a:rPr>
              <a:t> EHCP?</a:t>
            </a:r>
            <a:endParaRPr dirty="0">
              <a:solidFill>
                <a:srgbClr val="0070C0"/>
              </a:solidFill>
            </a:endParaRPr>
          </a:p>
        </p:txBody>
      </p:sp>
      <p:sp>
        <p:nvSpPr>
          <p:cNvPr id="505" name="Google Shape;505;g76c781f279_0_6"/>
          <p:cNvSpPr txBox="1">
            <a:spLocks noGrp="1"/>
          </p:cNvSpPr>
          <p:nvPr>
            <p:ph type="body" idx="1"/>
          </p:nvPr>
        </p:nvSpPr>
        <p:spPr>
          <a:xfrm>
            <a:off x="4988560" y="193040"/>
            <a:ext cx="6408000" cy="583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None/>
            </a:pPr>
            <a:r>
              <a:rPr lang="en-GB" sz="3000" dirty="0"/>
              <a:t>Threshold for EHCP will not be met for many children who will benefit from IHP</a:t>
            </a:r>
          </a:p>
          <a:p>
            <a:pPr marL="0" lvl="0" indent="0" algn="l" rtl="0">
              <a:lnSpc>
                <a:spcPct val="90000"/>
              </a:lnSpc>
              <a:spcBef>
                <a:spcPts val="1000"/>
              </a:spcBef>
              <a:spcAft>
                <a:spcPts val="0"/>
              </a:spcAft>
              <a:buNone/>
            </a:pPr>
            <a:endParaRPr lang="en-GB" sz="3000" dirty="0"/>
          </a:p>
          <a:p>
            <a:pPr marL="0" lvl="0" indent="0" algn="l" rtl="0">
              <a:lnSpc>
                <a:spcPct val="90000"/>
              </a:lnSpc>
              <a:spcBef>
                <a:spcPts val="1000"/>
              </a:spcBef>
              <a:spcAft>
                <a:spcPts val="0"/>
              </a:spcAft>
              <a:buNone/>
            </a:pPr>
            <a:r>
              <a:rPr lang="en-GB" sz="3000" dirty="0"/>
              <a:t>EHCP will set out the provision a child is entitled to – but may not detail the plan for specific aspects of care needed especially those below threshold</a:t>
            </a:r>
          </a:p>
          <a:p>
            <a:pPr marL="0" lvl="0" indent="0" algn="l" rtl="0">
              <a:lnSpc>
                <a:spcPct val="90000"/>
              </a:lnSpc>
              <a:spcBef>
                <a:spcPts val="1000"/>
              </a:spcBef>
              <a:spcAft>
                <a:spcPts val="0"/>
              </a:spcAft>
              <a:buNone/>
            </a:pPr>
            <a:endParaRPr lang="en-GB" sz="3000" dirty="0"/>
          </a:p>
          <a:p>
            <a:pPr marL="0" lvl="0" indent="0" algn="l" rtl="0">
              <a:lnSpc>
                <a:spcPct val="90000"/>
              </a:lnSpc>
              <a:spcBef>
                <a:spcPts val="1000"/>
              </a:spcBef>
              <a:spcAft>
                <a:spcPts val="0"/>
              </a:spcAft>
              <a:buNone/>
            </a:pPr>
            <a:r>
              <a:rPr lang="en-GB" sz="3000" dirty="0"/>
              <a:t>IHPs are best reviewed regularly as needs may change frequently</a:t>
            </a:r>
            <a:endParaRPr sz="3000" dirty="0"/>
          </a:p>
        </p:txBody>
      </p:sp>
      <p:pic>
        <p:nvPicPr>
          <p:cNvPr id="2" name="Audio 1">
            <a:hlinkClick r:id="" action="ppaction://media"/>
            <a:extLst>
              <a:ext uri="{FF2B5EF4-FFF2-40B4-BE49-F238E27FC236}">
                <a16:creationId xmlns:a16="http://schemas.microsoft.com/office/drawing/2014/main" id="{DCF9503D-457F-49E7-81C6-FF2C5FDEBF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46743290"/>
      </p:ext>
    </p:extLst>
  </p:cSld>
  <p:clrMapOvr>
    <a:masterClrMapping/>
  </p:clrMapOvr>
  <mc:AlternateContent xmlns:mc="http://schemas.openxmlformats.org/markup-compatibility/2006" xmlns:p14="http://schemas.microsoft.com/office/powerpoint/2010/main">
    <mc:Choice Requires="p14">
      <p:transition spd="slow" p14:dur="2000" advTm="26457"/>
    </mc:Choice>
    <mc:Fallback xmlns="">
      <p:transition spd="slow" advTm="26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33"/>
          <p:cNvSpPr txBox="1">
            <a:spLocks noGrp="1"/>
          </p:cNvSpPr>
          <p:nvPr>
            <p:ph type="title"/>
          </p:nvPr>
        </p:nvSpPr>
        <p:spPr>
          <a:xfrm>
            <a:off x="1208723" y="74474"/>
            <a:ext cx="9833548"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en-GB" sz="4000" dirty="0">
                <a:solidFill>
                  <a:srgbClr val="0070C0"/>
                </a:solidFill>
              </a:rPr>
              <a:t>A good IHP will…</a:t>
            </a:r>
            <a:endParaRPr sz="4000" dirty="0">
              <a:solidFill>
                <a:srgbClr val="0070C0"/>
              </a:solidFill>
            </a:endParaRPr>
          </a:p>
        </p:txBody>
      </p:sp>
      <p:grpSp>
        <p:nvGrpSpPr>
          <p:cNvPr id="511" name="Google Shape;511;p33"/>
          <p:cNvGrpSpPr/>
          <p:nvPr/>
        </p:nvGrpSpPr>
        <p:grpSpPr>
          <a:xfrm>
            <a:off x="176981" y="1400037"/>
            <a:ext cx="11838038" cy="4074103"/>
            <a:chOff x="366194" y="338966"/>
            <a:chExt cx="9457830" cy="2306614"/>
          </a:xfrm>
        </p:grpSpPr>
        <p:sp>
          <p:nvSpPr>
            <p:cNvPr id="512" name="Google Shape;512;p33"/>
            <p:cNvSpPr/>
            <p:nvPr/>
          </p:nvSpPr>
          <p:spPr>
            <a:xfrm>
              <a:off x="366194" y="537183"/>
              <a:ext cx="988200" cy="762201"/>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33"/>
            <p:cNvSpPr/>
            <p:nvPr/>
          </p:nvSpPr>
          <p:spPr>
            <a:xfrm>
              <a:off x="548199" y="656703"/>
              <a:ext cx="591000" cy="471900"/>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33"/>
            <p:cNvSpPr/>
            <p:nvPr/>
          </p:nvSpPr>
          <p:spPr>
            <a:xfrm>
              <a:off x="1354287" y="485782"/>
              <a:ext cx="1918085" cy="8137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33"/>
            <p:cNvSpPr txBox="1"/>
            <p:nvPr/>
          </p:nvSpPr>
          <p:spPr>
            <a:xfrm>
              <a:off x="1413845" y="485717"/>
              <a:ext cx="1918200" cy="813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dirty="0">
                  <a:solidFill>
                    <a:schemeClr val="dk1"/>
                  </a:solidFill>
                  <a:latin typeface="Calibri"/>
                  <a:ea typeface="Calibri"/>
                  <a:cs typeface="Calibri"/>
                  <a:sym typeface="Calibri"/>
                </a:rPr>
                <a:t>Reduce the feeling of difference</a:t>
              </a:r>
              <a:endParaRPr sz="2200" b="0" i="0" u="none" strike="noStrike" cap="none" dirty="0">
                <a:solidFill>
                  <a:srgbClr val="000000"/>
                </a:solidFill>
                <a:latin typeface="Arial"/>
                <a:ea typeface="Arial"/>
                <a:cs typeface="Arial"/>
                <a:sym typeface="Arial"/>
              </a:endParaRPr>
            </a:p>
          </p:txBody>
        </p:sp>
        <p:sp>
          <p:nvSpPr>
            <p:cNvPr id="516" name="Google Shape;516;p33"/>
            <p:cNvSpPr/>
            <p:nvPr/>
          </p:nvSpPr>
          <p:spPr>
            <a:xfrm>
              <a:off x="3606573" y="537183"/>
              <a:ext cx="943800" cy="762201"/>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33"/>
            <p:cNvSpPr/>
            <p:nvPr/>
          </p:nvSpPr>
          <p:spPr>
            <a:xfrm>
              <a:off x="3777455" y="656666"/>
              <a:ext cx="591000" cy="471900"/>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33"/>
            <p:cNvSpPr/>
            <p:nvPr/>
          </p:nvSpPr>
          <p:spPr>
            <a:xfrm>
              <a:off x="4594689" y="485782"/>
              <a:ext cx="1918085" cy="8137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3"/>
            <p:cNvSpPr txBox="1"/>
            <p:nvPr/>
          </p:nvSpPr>
          <p:spPr>
            <a:xfrm>
              <a:off x="4739573" y="392373"/>
              <a:ext cx="1918200" cy="1239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chemeClr val="dk1"/>
                  </a:solidFill>
                  <a:latin typeface="Calibri"/>
                  <a:ea typeface="Calibri"/>
                  <a:cs typeface="Calibri"/>
                  <a:sym typeface="Calibri"/>
                </a:rPr>
                <a:t>Aid school reintegration, attainment and achievement</a:t>
              </a:r>
              <a:endParaRPr sz="2200" b="0" i="0" u="none" strike="noStrike" cap="none">
                <a:solidFill>
                  <a:srgbClr val="000000"/>
                </a:solidFill>
                <a:latin typeface="Arial"/>
                <a:ea typeface="Arial"/>
                <a:cs typeface="Arial"/>
                <a:sym typeface="Arial"/>
              </a:endParaRPr>
            </a:p>
          </p:txBody>
        </p:sp>
        <p:sp>
          <p:nvSpPr>
            <p:cNvPr id="520" name="Google Shape;520;p33"/>
            <p:cNvSpPr/>
            <p:nvPr/>
          </p:nvSpPr>
          <p:spPr>
            <a:xfrm>
              <a:off x="6846979" y="537183"/>
              <a:ext cx="988200" cy="762201"/>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3"/>
            <p:cNvSpPr/>
            <p:nvPr/>
          </p:nvSpPr>
          <p:spPr>
            <a:xfrm>
              <a:off x="7001029" y="652633"/>
              <a:ext cx="680100" cy="531300"/>
            </a:xfrm>
            <a:prstGeom prst="rect">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3"/>
            <p:cNvSpPr/>
            <p:nvPr/>
          </p:nvSpPr>
          <p:spPr>
            <a:xfrm>
              <a:off x="7835091" y="485782"/>
              <a:ext cx="1918085" cy="8137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3"/>
            <p:cNvSpPr txBox="1"/>
            <p:nvPr/>
          </p:nvSpPr>
          <p:spPr>
            <a:xfrm>
              <a:off x="7905824" y="338966"/>
              <a:ext cx="1918200" cy="1346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chemeClr val="dk1"/>
                  </a:solidFill>
                  <a:latin typeface="Calibri"/>
                  <a:ea typeface="Calibri"/>
                  <a:cs typeface="Calibri"/>
                  <a:sym typeface="Calibri"/>
                </a:rPr>
                <a:t>Improve management of the child’s medical needs</a:t>
              </a:r>
              <a:endParaRPr sz="2200" b="0" i="0" u="none" strike="noStrike" cap="none">
                <a:solidFill>
                  <a:srgbClr val="000000"/>
                </a:solidFill>
                <a:latin typeface="Arial"/>
                <a:ea typeface="Arial"/>
                <a:cs typeface="Arial"/>
                <a:sym typeface="Arial"/>
              </a:endParaRPr>
            </a:p>
          </p:txBody>
        </p:sp>
        <p:sp>
          <p:nvSpPr>
            <p:cNvPr id="524" name="Google Shape;524;p33"/>
            <p:cNvSpPr/>
            <p:nvPr/>
          </p:nvSpPr>
          <p:spPr>
            <a:xfrm>
              <a:off x="366194" y="1906586"/>
              <a:ext cx="943800" cy="738865"/>
            </a:xfrm>
            <a:prstGeom prst="ellipse">
              <a:avLst/>
            </a:prstGeom>
            <a:solidFill>
              <a:srgbClr val="4372C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3"/>
            <p:cNvSpPr/>
            <p:nvPr/>
          </p:nvSpPr>
          <p:spPr>
            <a:xfrm>
              <a:off x="520244" y="2040068"/>
              <a:ext cx="680100" cy="471900"/>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3"/>
            <p:cNvSpPr/>
            <p:nvPr/>
          </p:nvSpPr>
          <p:spPr>
            <a:xfrm>
              <a:off x="1354287" y="1831847"/>
              <a:ext cx="1918085" cy="8137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3"/>
            <p:cNvSpPr txBox="1"/>
            <p:nvPr/>
          </p:nvSpPr>
          <p:spPr>
            <a:xfrm>
              <a:off x="1354287" y="1831847"/>
              <a:ext cx="1918085" cy="81373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chemeClr val="dk1"/>
                  </a:solidFill>
                  <a:latin typeface="Calibri"/>
                  <a:ea typeface="Calibri"/>
                  <a:cs typeface="Calibri"/>
                  <a:sym typeface="Calibri"/>
                </a:rPr>
                <a:t>Increase self esteem and social interaction</a:t>
              </a:r>
              <a:endParaRPr sz="2200" b="0" i="0" u="none" strike="noStrike" cap="none">
                <a:solidFill>
                  <a:srgbClr val="000000"/>
                </a:solidFill>
                <a:latin typeface="Arial"/>
                <a:ea typeface="Arial"/>
                <a:cs typeface="Arial"/>
                <a:sym typeface="Arial"/>
              </a:endParaRPr>
            </a:p>
          </p:txBody>
        </p:sp>
        <p:sp>
          <p:nvSpPr>
            <p:cNvPr id="528" name="Google Shape;528;p33"/>
            <p:cNvSpPr/>
            <p:nvPr/>
          </p:nvSpPr>
          <p:spPr>
            <a:xfrm>
              <a:off x="3606573" y="1906586"/>
              <a:ext cx="943800" cy="738865"/>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3"/>
            <p:cNvSpPr/>
            <p:nvPr/>
          </p:nvSpPr>
          <p:spPr>
            <a:xfrm>
              <a:off x="3777454" y="2002733"/>
              <a:ext cx="591000" cy="471900"/>
            </a:xfrm>
            <a:prstGeom prst="rect">
              <a:avLst/>
            </a:prstGeom>
            <a:blipFill rotWithShape="1">
              <a:blip r:embed="rId9">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3"/>
            <p:cNvSpPr/>
            <p:nvPr/>
          </p:nvSpPr>
          <p:spPr>
            <a:xfrm>
              <a:off x="4594689" y="1831847"/>
              <a:ext cx="1918085" cy="8137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3"/>
            <p:cNvSpPr txBox="1"/>
            <p:nvPr/>
          </p:nvSpPr>
          <p:spPr>
            <a:xfrm>
              <a:off x="4594689" y="1831847"/>
              <a:ext cx="1918085" cy="81373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chemeClr val="dk1"/>
                  </a:solidFill>
                  <a:latin typeface="Calibri"/>
                  <a:ea typeface="Calibri"/>
                  <a:cs typeface="Calibri"/>
                  <a:sym typeface="Calibri"/>
                </a:rPr>
                <a:t>Ensure effective use of resource</a:t>
              </a:r>
              <a:endParaRPr sz="2200" b="0" i="0" u="none" strike="noStrike" cap="none">
                <a:solidFill>
                  <a:srgbClr val="000000"/>
                </a:solidFill>
                <a:latin typeface="Arial"/>
                <a:ea typeface="Arial"/>
                <a:cs typeface="Arial"/>
                <a:sym typeface="Arial"/>
              </a:endParaRPr>
            </a:p>
          </p:txBody>
        </p:sp>
      </p:grpSp>
      <p:pic>
        <p:nvPicPr>
          <p:cNvPr id="2" name="Audio 1">
            <a:hlinkClick r:id="" action="ppaction://media"/>
            <a:extLst>
              <a:ext uri="{FF2B5EF4-FFF2-40B4-BE49-F238E27FC236}">
                <a16:creationId xmlns:a16="http://schemas.microsoft.com/office/drawing/2014/main" id="{4D93F9A0-34B4-42E5-8131-F8F32C4677F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01462673"/>
      </p:ext>
    </p:extLst>
  </p:cSld>
  <p:clrMapOvr>
    <a:masterClrMapping/>
  </p:clrMapOvr>
  <mc:AlternateContent xmlns:mc="http://schemas.openxmlformats.org/markup-compatibility/2006" xmlns:p14="http://schemas.microsoft.com/office/powerpoint/2010/main">
    <mc:Choice Requires="p14">
      <p:transition spd="slow" p14:dur="2000" advTm="52278"/>
    </mc:Choice>
    <mc:Fallback xmlns="">
      <p:transition spd="slow" advTm="5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Presentation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Presentation1</Template>
  <TotalTime>13992</TotalTime>
  <Words>1526</Words>
  <Application>Microsoft Office PowerPoint</Application>
  <PresentationFormat>Widescreen</PresentationFormat>
  <Paragraphs>149</Paragraphs>
  <Slides>18</Slides>
  <Notes>13</Notes>
  <HiddenSlides>0</HiddenSlides>
  <MMClips>13</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18</vt:i4>
      </vt:variant>
    </vt:vector>
  </HeadingPairs>
  <TitlesOfParts>
    <vt:vector size="25" baseType="lpstr">
      <vt:lpstr>Arial</vt:lpstr>
      <vt:lpstr>Calibri</vt:lpstr>
      <vt:lpstr>Filson Soft</vt:lpstr>
      <vt:lpstr>Presentation1</vt:lpstr>
      <vt:lpstr>1_Office Theme</vt:lpstr>
      <vt:lpstr>2_Office Theme</vt:lpstr>
      <vt:lpstr>3_Office Theme</vt:lpstr>
      <vt:lpstr>Supporting pupils at school  with medical conditions</vt:lpstr>
      <vt:lpstr>Individual Healthcare Plan (IHP)</vt:lpstr>
      <vt:lpstr>Aims of the IHP</vt:lpstr>
      <vt:lpstr>What goes in an IHP?</vt:lpstr>
      <vt:lpstr>Advantages</vt:lpstr>
      <vt:lpstr>Most helpful when…</vt:lpstr>
      <vt:lpstr>Individual Healthcare Plan or Risk Assessment?</vt:lpstr>
      <vt:lpstr>Individual Healthcare Plan And/Or EHCP?</vt:lpstr>
      <vt:lpstr>A good IHP will…</vt:lpstr>
      <vt:lpstr>What do you need?</vt:lpstr>
      <vt:lpstr>Things to consider…</vt:lpstr>
      <vt:lpstr>Things to consider…</vt:lpstr>
      <vt:lpstr>Questions</vt:lpstr>
      <vt:lpstr>What Young People Tell Us</vt:lpstr>
      <vt:lpstr>Some great ideas…</vt:lpstr>
      <vt:lpstr>Some examples</vt:lpstr>
      <vt:lpstr>Overarching principles…</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pupils at school  with medical conditions</dc:title>
  <dc:creator>Steve Lowe</dc:creator>
  <cp:lastModifiedBy>Student</cp:lastModifiedBy>
  <cp:revision>194</cp:revision>
  <dcterms:created xsi:type="dcterms:W3CDTF">2019-07-12T12:05:12Z</dcterms:created>
  <dcterms:modified xsi:type="dcterms:W3CDTF">2021-09-13T12:07:44Z</dcterms:modified>
</cp:coreProperties>
</file>