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67" r:id="rId6"/>
    <p:sldId id="262" r:id="rId7"/>
    <p:sldId id="260" r:id="rId8"/>
    <p:sldId id="265" r:id="rId9"/>
    <p:sldId id="269" r:id="rId10"/>
    <p:sldId id="270"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hs.co.uk/conditions/marfan-syndrome" TargetMode="External"/><Relationship Id="rId2" Type="http://schemas.openxmlformats.org/officeDocument/2006/relationships/hyperlink" Target="http://www.apcp.csp.org.uk/" TargetMode="External"/><Relationship Id="rId1" Type="http://schemas.openxmlformats.org/officeDocument/2006/relationships/slideLayout" Target="../slideLayouts/slideLayout2.xml"/><Relationship Id="rId4" Type="http://schemas.openxmlformats.org/officeDocument/2006/relationships/hyperlink" Target="http://www.ehlers-danlos.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Hypermobility</a:t>
            </a:r>
            <a:endParaRPr lang="en-GB" dirty="0"/>
          </a:p>
        </p:txBody>
      </p:sp>
      <p:sp>
        <p:nvSpPr>
          <p:cNvPr id="3" name="Subtitle 2"/>
          <p:cNvSpPr>
            <a:spLocks noGrp="1"/>
          </p:cNvSpPr>
          <p:nvPr>
            <p:ph type="subTitle" idx="1"/>
          </p:nvPr>
        </p:nvSpPr>
        <p:spPr/>
        <p:txBody>
          <a:bodyPr/>
          <a:lstStyle/>
          <a:p>
            <a:r>
              <a:rPr lang="en-GB" dirty="0" smtClean="0"/>
              <a:t>Nicky Race</a:t>
            </a:r>
          </a:p>
          <a:p>
            <a:r>
              <a:rPr lang="en-GB" dirty="0" smtClean="0"/>
              <a:t>Senior paediatric Physiotherapist</a:t>
            </a:r>
            <a:endParaRPr lang="en-GB" dirty="0"/>
          </a:p>
        </p:txBody>
      </p:sp>
    </p:spTree>
    <p:extLst>
      <p:ext uri="{BB962C8B-B14F-4D97-AF65-F5344CB8AC3E}">
        <p14:creationId xmlns:p14="http://schemas.microsoft.com/office/powerpoint/2010/main" val="2800127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 2</a:t>
            </a:r>
            <a:endParaRPr lang="en-GB" dirty="0"/>
          </a:p>
        </p:txBody>
      </p:sp>
      <p:sp>
        <p:nvSpPr>
          <p:cNvPr id="3" name="Content Placeholder 2"/>
          <p:cNvSpPr>
            <a:spLocks noGrp="1"/>
          </p:cNvSpPr>
          <p:nvPr>
            <p:ph idx="1"/>
          </p:nvPr>
        </p:nvSpPr>
        <p:spPr/>
        <p:txBody>
          <a:bodyPr/>
          <a:lstStyle/>
          <a:p>
            <a:r>
              <a:rPr lang="en-GB" dirty="0" smtClean="0"/>
              <a:t>13 </a:t>
            </a:r>
            <a:r>
              <a:rPr lang="en-GB" dirty="0" err="1" smtClean="0"/>
              <a:t>yr</a:t>
            </a:r>
            <a:r>
              <a:rPr lang="en-GB" dirty="0" smtClean="0"/>
              <a:t> old girl, with recurrent history of clicking hips and </a:t>
            </a:r>
            <a:r>
              <a:rPr lang="en-GB" dirty="0" err="1" smtClean="0"/>
              <a:t>subluxing</a:t>
            </a:r>
            <a:r>
              <a:rPr lang="en-GB" dirty="0" smtClean="0"/>
              <a:t> knees. Sometimes gets swelling. Poor posture. Dislikes PE but use to swim ++</a:t>
            </a:r>
          </a:p>
          <a:p>
            <a:r>
              <a:rPr lang="en-GB" dirty="0" smtClean="0"/>
              <a:t>Family history of hypermobility. Mum has had lot’s of issues with her feet and back and doesn’t want her daughter to suffer like she has.</a:t>
            </a:r>
          </a:p>
          <a:p>
            <a:r>
              <a:rPr lang="en-GB" dirty="0" smtClean="0"/>
              <a:t>On examination, tall and slim with long, thin foot. Low toned posture. </a:t>
            </a:r>
            <a:r>
              <a:rPr lang="en-GB" dirty="0" err="1" smtClean="0"/>
              <a:t>Beighton</a:t>
            </a:r>
            <a:r>
              <a:rPr lang="en-GB" dirty="0" smtClean="0"/>
              <a:t> score of 9/9. No swelling or structural issues</a:t>
            </a:r>
          </a:p>
          <a:p>
            <a:r>
              <a:rPr lang="en-GB" dirty="0" smtClean="0"/>
              <a:t>Reassured ++, explained management of hypermobility. Encourage increase of normal activity. Suggest going back to swimming, Pilates, cycle. School liaison. Footwear advice, consider insoles if symptoms not improving. Follow up 8/52 and progress as able. Aim to see max of three times before self management.</a:t>
            </a:r>
          </a:p>
          <a:p>
            <a:endParaRPr lang="en-GB" dirty="0"/>
          </a:p>
        </p:txBody>
      </p:sp>
    </p:spTree>
    <p:extLst>
      <p:ext uri="{BB962C8B-B14F-4D97-AF65-F5344CB8AC3E}">
        <p14:creationId xmlns:p14="http://schemas.microsoft.com/office/powerpoint/2010/main" val="2144276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and resources</a:t>
            </a:r>
            <a:endParaRPr lang="en-GB" dirty="0"/>
          </a:p>
        </p:txBody>
      </p:sp>
      <p:sp>
        <p:nvSpPr>
          <p:cNvPr id="3" name="Content Placeholder 2"/>
          <p:cNvSpPr>
            <a:spLocks noGrp="1"/>
          </p:cNvSpPr>
          <p:nvPr>
            <p:ph idx="1"/>
          </p:nvPr>
        </p:nvSpPr>
        <p:spPr/>
        <p:txBody>
          <a:bodyPr/>
          <a:lstStyle/>
          <a:p>
            <a:r>
              <a:rPr lang="en-GB" dirty="0" smtClean="0"/>
              <a:t>APCP  </a:t>
            </a:r>
            <a:r>
              <a:rPr lang="en-GB" dirty="0" smtClean="0">
                <a:hlinkClick r:id="rId2"/>
              </a:rPr>
              <a:t>www.apcp.csp.org.uk</a:t>
            </a:r>
            <a:r>
              <a:rPr lang="en-GB" dirty="0" smtClean="0"/>
              <a:t>  Symptomatic hypermobility leaflet</a:t>
            </a:r>
          </a:p>
          <a:p>
            <a:r>
              <a:rPr lang="en-GB" dirty="0" err="1" smtClean="0"/>
              <a:t>Castori</a:t>
            </a:r>
            <a:r>
              <a:rPr lang="en-GB" dirty="0" smtClean="0"/>
              <a:t>, M. and Hakim, A (2017) Contemporary approach to joint hypermobility and related disorders. Current opinions in paediatrics 29(6), 640-647</a:t>
            </a:r>
          </a:p>
          <a:p>
            <a:r>
              <a:rPr lang="en-GB" dirty="0" smtClean="0"/>
              <a:t>British Society for Rheumatology (2019) Guidance for management of symptomatic Hypermobility in children and young people- A guide for professionals managing children and young people with this condition</a:t>
            </a:r>
          </a:p>
          <a:p>
            <a:r>
              <a:rPr lang="en-GB" dirty="0" smtClean="0"/>
              <a:t>NHS 2019 </a:t>
            </a:r>
            <a:r>
              <a:rPr lang="en-GB" dirty="0" err="1" smtClean="0"/>
              <a:t>Marfans</a:t>
            </a:r>
            <a:r>
              <a:rPr lang="en-GB" dirty="0" smtClean="0"/>
              <a:t> syndrome </a:t>
            </a:r>
            <a:r>
              <a:rPr lang="en-GB" dirty="0" smtClean="0">
                <a:hlinkClick r:id="rId3"/>
              </a:rPr>
              <a:t>www.nhs.co.uk/conditions/marfan-syndrome</a:t>
            </a:r>
            <a:endParaRPr lang="en-GB" dirty="0" smtClean="0"/>
          </a:p>
          <a:p>
            <a:r>
              <a:rPr lang="en-GB" dirty="0" smtClean="0"/>
              <a:t> What is </a:t>
            </a:r>
            <a:r>
              <a:rPr lang="en-GB" dirty="0" err="1" smtClean="0"/>
              <a:t>hEDS</a:t>
            </a:r>
            <a:r>
              <a:rPr lang="en-GB" dirty="0" smtClean="0"/>
              <a:t>(2021)</a:t>
            </a:r>
            <a:r>
              <a:rPr lang="en-GB" dirty="0">
                <a:solidFill>
                  <a:prstClr val="black">
                    <a:lumMod val="75000"/>
                    <a:lumOff val="25000"/>
                  </a:prstClr>
                </a:solidFill>
                <a:hlinkClick r:id="rId4"/>
              </a:rPr>
              <a:t> www.ehlers-danlos.com</a:t>
            </a:r>
            <a:endParaRPr lang="en-GB" dirty="0"/>
          </a:p>
          <a:p>
            <a:endParaRPr lang="en-GB" dirty="0" smtClean="0"/>
          </a:p>
          <a:p>
            <a:endParaRPr lang="en-GB" dirty="0" smtClean="0"/>
          </a:p>
          <a:p>
            <a:endParaRPr lang="en-GB" dirty="0"/>
          </a:p>
        </p:txBody>
      </p:sp>
    </p:spTree>
    <p:extLst>
      <p:ext uri="{BB962C8B-B14F-4D97-AF65-F5344CB8AC3E}">
        <p14:creationId xmlns:p14="http://schemas.microsoft.com/office/powerpoint/2010/main" val="2738112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p:txBody>
          <a:bodyPr/>
          <a:lstStyle/>
          <a:p>
            <a:r>
              <a:rPr lang="en-GB" dirty="0" smtClean="0"/>
              <a:t>What is hypermobility </a:t>
            </a:r>
          </a:p>
          <a:p>
            <a:r>
              <a:rPr lang="en-GB" dirty="0" smtClean="0"/>
              <a:t>Signs and symptoms</a:t>
            </a:r>
          </a:p>
          <a:p>
            <a:r>
              <a:rPr lang="en-GB" dirty="0" smtClean="0"/>
              <a:t>Management of hypermobility</a:t>
            </a:r>
          </a:p>
          <a:p>
            <a:r>
              <a:rPr lang="en-GB" dirty="0" smtClean="0"/>
              <a:t>Role of the Physiotherapist</a:t>
            </a:r>
          </a:p>
          <a:p>
            <a:r>
              <a:rPr lang="en-GB" dirty="0" smtClean="0"/>
              <a:t>How to support a child/ family with hypermobility</a:t>
            </a:r>
          </a:p>
          <a:p>
            <a:r>
              <a:rPr lang="en-GB" dirty="0" smtClean="0"/>
              <a:t>Case studies</a:t>
            </a:r>
          </a:p>
          <a:p>
            <a:r>
              <a:rPr lang="en-GB" dirty="0" smtClean="0"/>
              <a:t>Questions and answers</a:t>
            </a:r>
          </a:p>
          <a:p>
            <a:endParaRPr lang="en-GB" dirty="0"/>
          </a:p>
        </p:txBody>
      </p:sp>
    </p:spTree>
    <p:extLst>
      <p:ext uri="{BB962C8B-B14F-4D97-AF65-F5344CB8AC3E}">
        <p14:creationId xmlns:p14="http://schemas.microsoft.com/office/powerpoint/2010/main" val="1968706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hypermobility?</a:t>
            </a:r>
            <a:endParaRPr lang="en-GB" dirty="0"/>
          </a:p>
        </p:txBody>
      </p:sp>
      <p:sp>
        <p:nvSpPr>
          <p:cNvPr id="3" name="Content Placeholder 2"/>
          <p:cNvSpPr>
            <a:spLocks noGrp="1"/>
          </p:cNvSpPr>
          <p:nvPr>
            <p:ph idx="1"/>
          </p:nvPr>
        </p:nvSpPr>
        <p:spPr/>
        <p:txBody>
          <a:bodyPr/>
          <a:lstStyle/>
          <a:p>
            <a:r>
              <a:rPr lang="en-GB" dirty="0" smtClean="0"/>
              <a:t>Hypermobility is a description of joint movement. The ligaments that offer stability to a joint are lax and therefore the joints have more flexibility</a:t>
            </a:r>
          </a:p>
          <a:p>
            <a:r>
              <a:rPr lang="en-GB" dirty="0" smtClean="0"/>
              <a:t>Hypermobility lies within a spectrum,  it is a common condition within the general population and many individuals do not experience any significant difficulties</a:t>
            </a:r>
          </a:p>
          <a:p>
            <a:r>
              <a:rPr lang="en-GB" dirty="0" smtClean="0"/>
              <a:t>Hypermobility should be regarded as a “normal variant”, difficulties manly occur when there is imbalance of muscle or when there is deconditioning.</a:t>
            </a:r>
          </a:p>
          <a:p>
            <a:r>
              <a:rPr lang="en-GB" dirty="0" smtClean="0"/>
              <a:t>Hypermobility affects between 8-39% of school age children, with girls more commonly affected than boys (</a:t>
            </a:r>
            <a:r>
              <a:rPr lang="en-GB" dirty="0" err="1" smtClean="0"/>
              <a:t>Castori</a:t>
            </a:r>
            <a:r>
              <a:rPr lang="en-GB" dirty="0" smtClean="0"/>
              <a:t> and Hakim 2017)</a:t>
            </a:r>
          </a:p>
          <a:p>
            <a:r>
              <a:rPr lang="en-GB" dirty="0" smtClean="0"/>
              <a:t>Hypermobility can occur throughout the body and is assessed using the </a:t>
            </a:r>
            <a:r>
              <a:rPr lang="en-GB" dirty="0" err="1" smtClean="0"/>
              <a:t>Beighton</a:t>
            </a:r>
            <a:r>
              <a:rPr lang="en-GB" dirty="0" smtClean="0"/>
              <a:t> scale.</a:t>
            </a:r>
          </a:p>
          <a:p>
            <a:endParaRPr lang="en-GB" dirty="0"/>
          </a:p>
        </p:txBody>
      </p:sp>
    </p:spTree>
    <p:extLst>
      <p:ext uri="{BB962C8B-B14F-4D97-AF65-F5344CB8AC3E}">
        <p14:creationId xmlns:p14="http://schemas.microsoft.com/office/powerpoint/2010/main" val="511392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Ehlers-</a:t>
            </a:r>
            <a:r>
              <a:rPr lang="en-GB" dirty="0" err="1" smtClean="0"/>
              <a:t>Danlos</a:t>
            </a:r>
            <a:r>
              <a:rPr lang="en-GB" dirty="0" smtClean="0"/>
              <a:t> syndrome</a:t>
            </a:r>
            <a:endParaRPr lang="en-GB" dirty="0"/>
          </a:p>
        </p:txBody>
      </p:sp>
      <p:sp>
        <p:nvSpPr>
          <p:cNvPr id="3" name="Content Placeholder 2"/>
          <p:cNvSpPr>
            <a:spLocks noGrp="1"/>
          </p:cNvSpPr>
          <p:nvPr>
            <p:ph idx="1"/>
          </p:nvPr>
        </p:nvSpPr>
        <p:spPr/>
        <p:txBody>
          <a:bodyPr>
            <a:normAutofit fontScale="85000" lnSpcReduction="20000"/>
          </a:bodyPr>
          <a:lstStyle/>
          <a:p>
            <a:endParaRPr lang="en-GB" dirty="0" smtClean="0"/>
          </a:p>
          <a:p>
            <a:pPr marL="0">
              <a:spcBef>
                <a:spcPts val="0"/>
              </a:spcBef>
              <a:buFont typeface="Arial" panose="020B0604020202020204" pitchFamily="34" charset="0"/>
              <a:buChar char="•"/>
            </a:pPr>
            <a:r>
              <a:rPr lang="en-GB" dirty="0">
                <a:solidFill>
                  <a:srgbClr val="515A63"/>
                </a:solidFill>
                <a:latin typeface="Arial" panose="020B0604020202020204" pitchFamily="34" charset="0"/>
              </a:rPr>
              <a:t>The Ehlers-</a:t>
            </a:r>
            <a:r>
              <a:rPr lang="en-GB" dirty="0" err="1">
                <a:solidFill>
                  <a:srgbClr val="515A63"/>
                </a:solidFill>
                <a:latin typeface="Arial" panose="020B0604020202020204" pitchFamily="34" charset="0"/>
              </a:rPr>
              <a:t>Danlos</a:t>
            </a:r>
            <a:r>
              <a:rPr lang="en-GB" dirty="0">
                <a:solidFill>
                  <a:srgbClr val="515A63"/>
                </a:solidFill>
                <a:latin typeface="Arial" panose="020B0604020202020204" pitchFamily="34" charset="0"/>
              </a:rPr>
              <a:t> syndromes (EDS) are heritable connective tissue disorders affecting the quality of collagen in every part of the body</a:t>
            </a:r>
            <a:r>
              <a:rPr lang="en-GB" dirty="0" smtClean="0">
                <a:solidFill>
                  <a:srgbClr val="515A63"/>
                </a:solidFill>
                <a:latin typeface="Arial" panose="020B0604020202020204" pitchFamily="34" charset="0"/>
              </a:rPr>
              <a:t>.</a:t>
            </a:r>
            <a:r>
              <a:rPr lang="en-GB" dirty="0">
                <a:solidFill>
                  <a:srgbClr val="3C4043"/>
                </a:solidFill>
                <a:latin typeface="arial" panose="020B0604020202020204" pitchFamily="34" charset="0"/>
              </a:rPr>
              <a:t> loose, unstable joints that dislocate easily</a:t>
            </a:r>
            <a:r>
              <a:rPr lang="en-GB" dirty="0" smtClean="0">
                <a:solidFill>
                  <a:srgbClr val="3C4043"/>
                </a:solidFill>
                <a:latin typeface="arial" panose="020B0604020202020204" pitchFamily="34" charset="0"/>
              </a:rPr>
              <a:t>. Symptoms include:</a:t>
            </a:r>
            <a:endParaRPr lang="en-GB" dirty="0">
              <a:solidFill>
                <a:srgbClr val="3C4043"/>
              </a:solidFill>
              <a:latin typeface="arial" panose="020B0604020202020204" pitchFamily="34" charset="0"/>
            </a:endParaRPr>
          </a:p>
          <a:p>
            <a:pPr marL="0">
              <a:spcBef>
                <a:spcPts val="0"/>
              </a:spcBef>
              <a:buFont typeface="Arial" panose="020B0604020202020204" pitchFamily="34" charset="0"/>
              <a:buChar char="•"/>
            </a:pPr>
            <a:r>
              <a:rPr lang="en-GB" dirty="0">
                <a:solidFill>
                  <a:srgbClr val="3C4043"/>
                </a:solidFill>
                <a:latin typeface="arial" panose="020B0604020202020204" pitchFamily="34" charset="0"/>
              </a:rPr>
              <a:t>joint pain and clicking joints.</a:t>
            </a:r>
          </a:p>
          <a:p>
            <a:pPr marL="0">
              <a:spcBef>
                <a:spcPts val="0"/>
              </a:spcBef>
              <a:buFont typeface="Arial" panose="020B0604020202020204" pitchFamily="34" charset="0"/>
              <a:buChar char="•"/>
            </a:pPr>
            <a:r>
              <a:rPr lang="en-GB" dirty="0">
                <a:solidFill>
                  <a:srgbClr val="3C4043"/>
                </a:solidFill>
                <a:latin typeface="arial" panose="020B0604020202020204" pitchFamily="34" charset="0"/>
              </a:rPr>
              <a:t>extreme tiredness (fatigue)</a:t>
            </a:r>
          </a:p>
          <a:p>
            <a:pPr marL="0">
              <a:spcBef>
                <a:spcPts val="0"/>
              </a:spcBef>
              <a:buFont typeface="Arial" panose="020B0604020202020204" pitchFamily="34" charset="0"/>
              <a:buChar char="•"/>
            </a:pPr>
            <a:r>
              <a:rPr lang="en-GB" dirty="0">
                <a:solidFill>
                  <a:srgbClr val="3C4043"/>
                </a:solidFill>
                <a:latin typeface="arial" panose="020B0604020202020204" pitchFamily="34" charset="0"/>
              </a:rPr>
              <a:t>skin that bruises easily.</a:t>
            </a:r>
          </a:p>
          <a:p>
            <a:pPr marL="0">
              <a:spcBef>
                <a:spcPts val="0"/>
              </a:spcBef>
              <a:buFont typeface="Arial" panose="020B0604020202020204" pitchFamily="34" charset="0"/>
              <a:buChar char="•"/>
            </a:pPr>
            <a:r>
              <a:rPr lang="en-GB" dirty="0">
                <a:solidFill>
                  <a:srgbClr val="3C4043"/>
                </a:solidFill>
                <a:latin typeface="arial" panose="020B0604020202020204" pitchFamily="34" charset="0"/>
              </a:rPr>
              <a:t>digestive problems, such as heartburn and constipation.</a:t>
            </a:r>
          </a:p>
          <a:p>
            <a:pPr marL="0">
              <a:spcBef>
                <a:spcPts val="0"/>
              </a:spcBef>
              <a:buFont typeface="Arial" panose="020B0604020202020204" pitchFamily="34" charset="0"/>
              <a:buChar char="•"/>
            </a:pPr>
            <a:r>
              <a:rPr lang="en-GB" dirty="0">
                <a:solidFill>
                  <a:srgbClr val="3C4043"/>
                </a:solidFill>
                <a:latin typeface="arial" panose="020B0604020202020204" pitchFamily="34" charset="0"/>
              </a:rPr>
              <a:t>dizziness and an increased heart rate after standing up.</a:t>
            </a:r>
          </a:p>
          <a:p>
            <a:endParaRPr lang="en-GB" dirty="0"/>
          </a:p>
          <a:p>
            <a:r>
              <a:rPr lang="en-GB" dirty="0" smtClean="0"/>
              <a:t>In 2017 a new international classification of Ehlers-</a:t>
            </a:r>
            <a:r>
              <a:rPr lang="en-GB" dirty="0" err="1" smtClean="0"/>
              <a:t>Danlos</a:t>
            </a:r>
            <a:r>
              <a:rPr lang="en-GB" dirty="0" smtClean="0"/>
              <a:t> syndrome (EDS), joint hypermobility and related disorders was published.</a:t>
            </a:r>
          </a:p>
          <a:p>
            <a:r>
              <a:rPr lang="en-GB" dirty="0" smtClean="0"/>
              <a:t>Strict criteria must be achieved in order to be given the diagnosis of Hypermobile EDS (</a:t>
            </a:r>
            <a:r>
              <a:rPr lang="en-GB" dirty="0" err="1" smtClean="0"/>
              <a:t>hEDS</a:t>
            </a:r>
            <a:r>
              <a:rPr lang="en-GB" dirty="0" smtClean="0"/>
              <a:t>)</a:t>
            </a:r>
          </a:p>
          <a:p>
            <a:r>
              <a:rPr lang="en-GB" dirty="0" smtClean="0"/>
              <a:t>13 different subtypes of EDS, with genetic testing. No genetic test for </a:t>
            </a:r>
            <a:r>
              <a:rPr lang="en-GB" dirty="0" err="1" smtClean="0"/>
              <a:t>hEDS</a:t>
            </a:r>
            <a:r>
              <a:rPr lang="en-GB" dirty="0" smtClean="0"/>
              <a:t>, hence the strict criteria  (Ehlers-</a:t>
            </a:r>
            <a:r>
              <a:rPr lang="en-GB" dirty="0" err="1" smtClean="0"/>
              <a:t>danlos</a:t>
            </a:r>
            <a:r>
              <a:rPr lang="en-GB" dirty="0" smtClean="0"/>
              <a:t> society.com 2021)</a:t>
            </a:r>
          </a:p>
          <a:p>
            <a:pPr marL="0" indent="0">
              <a:buNone/>
            </a:pPr>
            <a:r>
              <a:rPr lang="en-GB" dirty="0"/>
              <a:t> </a:t>
            </a:r>
            <a:r>
              <a:rPr lang="en-GB" dirty="0" smtClean="0"/>
              <a:t> </a:t>
            </a:r>
          </a:p>
          <a:p>
            <a:endParaRPr lang="en-GB" dirty="0" smtClean="0"/>
          </a:p>
          <a:p>
            <a:endParaRPr lang="en-GB" dirty="0"/>
          </a:p>
        </p:txBody>
      </p:sp>
    </p:spTree>
    <p:extLst>
      <p:ext uri="{BB962C8B-B14F-4D97-AF65-F5344CB8AC3E}">
        <p14:creationId xmlns:p14="http://schemas.microsoft.com/office/powerpoint/2010/main" val="1212288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Marfans</a:t>
            </a:r>
            <a:r>
              <a:rPr lang="en-GB" dirty="0" smtClean="0"/>
              <a:t> Syndrome</a:t>
            </a:r>
            <a:endParaRPr lang="en-GB" dirty="0"/>
          </a:p>
        </p:txBody>
      </p:sp>
      <p:sp>
        <p:nvSpPr>
          <p:cNvPr id="3" name="Content Placeholder 2"/>
          <p:cNvSpPr>
            <a:spLocks noGrp="1"/>
          </p:cNvSpPr>
          <p:nvPr>
            <p:ph sz="half" idx="1"/>
          </p:nvPr>
        </p:nvSpPr>
        <p:spPr/>
        <p:txBody>
          <a:bodyPr>
            <a:normAutofit/>
          </a:bodyPr>
          <a:lstStyle/>
          <a:p>
            <a:r>
              <a:rPr lang="en-GB" sz="1500" dirty="0" smtClean="0"/>
              <a:t>Hereditary connective tissue disorder. Gene defect causes abnormal production of</a:t>
            </a:r>
            <a:r>
              <a:rPr lang="en-GB" sz="1600" dirty="0">
                <a:solidFill>
                  <a:srgbClr val="212B32"/>
                </a:solidFill>
                <a:latin typeface="Frutiger W01"/>
              </a:rPr>
              <a:t> </a:t>
            </a:r>
            <a:r>
              <a:rPr lang="en-GB" sz="1600" dirty="0" err="1" smtClean="0">
                <a:solidFill>
                  <a:srgbClr val="212B32"/>
                </a:solidFill>
                <a:latin typeface="Frutiger W01"/>
              </a:rPr>
              <a:t>fibrillin</a:t>
            </a:r>
            <a:r>
              <a:rPr lang="en-GB" sz="1600" dirty="0" smtClean="0">
                <a:solidFill>
                  <a:srgbClr val="212B32"/>
                </a:solidFill>
                <a:latin typeface="Frutiger W01"/>
              </a:rPr>
              <a:t> resulting</a:t>
            </a:r>
            <a:r>
              <a:rPr lang="en-GB" sz="1600" dirty="0">
                <a:solidFill>
                  <a:srgbClr val="212B32"/>
                </a:solidFill>
                <a:latin typeface="Frutiger W01"/>
              </a:rPr>
              <a:t> in parts of the body being able to stretch abnormally when placed under any kind of </a:t>
            </a:r>
            <a:r>
              <a:rPr lang="en-GB" sz="1600" dirty="0" smtClean="0">
                <a:solidFill>
                  <a:srgbClr val="212B32"/>
                </a:solidFill>
                <a:latin typeface="Frutiger W01"/>
              </a:rPr>
              <a:t>stress.</a:t>
            </a:r>
            <a:r>
              <a:rPr lang="en-GB" sz="1500" dirty="0" smtClean="0"/>
              <a:t> </a:t>
            </a:r>
          </a:p>
          <a:p>
            <a:r>
              <a:rPr lang="en-GB" sz="1500" dirty="0" smtClean="0">
                <a:solidFill>
                  <a:srgbClr val="212B32"/>
                </a:solidFill>
                <a:latin typeface="Frutiger W01"/>
              </a:rPr>
              <a:t>Classic </a:t>
            </a:r>
            <a:r>
              <a:rPr lang="en-GB" sz="1500" dirty="0" smtClean="0">
                <a:solidFill>
                  <a:srgbClr val="212B32"/>
                </a:solidFill>
                <a:latin typeface="Frutiger W01"/>
              </a:rPr>
              <a:t>symptoms</a:t>
            </a:r>
            <a:r>
              <a:rPr lang="en-GB" sz="1600" dirty="0">
                <a:solidFill>
                  <a:srgbClr val="212B32"/>
                </a:solidFill>
                <a:latin typeface="Frutiger W01"/>
              </a:rPr>
              <a:t> </a:t>
            </a:r>
            <a:r>
              <a:rPr lang="en-GB" sz="1500" dirty="0" smtClean="0">
                <a:solidFill>
                  <a:srgbClr val="212B32"/>
                </a:solidFill>
                <a:latin typeface="Frutiger W01"/>
              </a:rPr>
              <a:t>included being tall, longer arm span to height, stretchy skin that scars easily, hypermobile, facial features that include deep set eyes, over crowded teeth, high palate, pectus </a:t>
            </a:r>
            <a:r>
              <a:rPr lang="en-GB" sz="1500" dirty="0" err="1" smtClean="0">
                <a:solidFill>
                  <a:srgbClr val="212B32"/>
                </a:solidFill>
                <a:latin typeface="Frutiger W01"/>
              </a:rPr>
              <a:t>excavatum</a:t>
            </a:r>
            <a:r>
              <a:rPr lang="en-GB" sz="1500" dirty="0" smtClean="0">
                <a:solidFill>
                  <a:srgbClr val="212B32"/>
                </a:solidFill>
                <a:latin typeface="Frutiger W01"/>
              </a:rPr>
              <a:t> or pectus </a:t>
            </a:r>
            <a:r>
              <a:rPr lang="en-GB" sz="1500" dirty="0" err="1" smtClean="0">
                <a:solidFill>
                  <a:srgbClr val="212B32"/>
                </a:solidFill>
                <a:latin typeface="Frutiger W01"/>
              </a:rPr>
              <a:t>carinatum</a:t>
            </a:r>
            <a:r>
              <a:rPr lang="en-GB" sz="1500" dirty="0">
                <a:solidFill>
                  <a:srgbClr val="212B32"/>
                </a:solidFill>
                <a:latin typeface="Frutiger W01"/>
              </a:rPr>
              <a:t> </a:t>
            </a:r>
            <a:r>
              <a:rPr lang="en-GB" sz="1500" dirty="0" smtClean="0">
                <a:solidFill>
                  <a:srgbClr val="212B32"/>
                </a:solidFill>
                <a:latin typeface="Frutiger W01"/>
              </a:rPr>
              <a:t>and scoliosis</a:t>
            </a:r>
          </a:p>
          <a:p>
            <a:r>
              <a:rPr lang="en-GB" sz="1500" dirty="0" smtClean="0">
                <a:solidFill>
                  <a:srgbClr val="212B32"/>
                </a:solidFill>
                <a:latin typeface="Frutiger W01"/>
              </a:rPr>
              <a:t>If suspected patient will be sent for genetic testing and assessment of the heart and eyes. (NHS 2019)</a:t>
            </a:r>
          </a:p>
          <a:p>
            <a:pPr marL="0" indent="0">
              <a:buNone/>
            </a:pPr>
            <a:endParaRPr lang="en-GB" sz="1500" dirty="0" smtClean="0">
              <a:solidFill>
                <a:srgbClr val="212B32"/>
              </a:solidFill>
              <a:latin typeface="Frutiger W01"/>
            </a:endParaRPr>
          </a:p>
          <a:p>
            <a:endParaRPr lang="en-GB" sz="1500" dirty="0" smtClean="0">
              <a:solidFill>
                <a:srgbClr val="212B32"/>
              </a:solidFill>
              <a:latin typeface="Frutiger W01"/>
            </a:endParaRPr>
          </a:p>
          <a:p>
            <a:endParaRPr lang="en-GB" sz="1500" dirty="0" smtClean="0">
              <a:solidFill>
                <a:srgbClr val="212B32"/>
              </a:solidFill>
              <a:latin typeface="Frutiger W01"/>
            </a:endParaRPr>
          </a:p>
          <a:p>
            <a:endParaRPr lang="en-GB" dirty="0" smtClean="0">
              <a:solidFill>
                <a:srgbClr val="212B32"/>
              </a:solidFill>
              <a:latin typeface="Frutiger W01"/>
            </a:endParaRPr>
          </a:p>
          <a:p>
            <a:pPr marL="0" indent="0">
              <a:buNone/>
            </a:pPr>
            <a:endParaRPr lang="en-GB" dirty="0"/>
          </a:p>
        </p:txBody>
      </p:sp>
      <p:pic>
        <p:nvPicPr>
          <p:cNvPr id="1026" name="Picture 2" descr="https://itrainthereforeieat.files.wordpress.com/2012/08/michael-phelps.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661891" y="2160589"/>
            <a:ext cx="5043053" cy="2263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2154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 symptoms</a:t>
            </a:r>
            <a:endParaRPr lang="en-GB" dirty="0"/>
          </a:p>
        </p:txBody>
      </p:sp>
      <p:sp>
        <p:nvSpPr>
          <p:cNvPr id="3" name="Content Placeholder 2"/>
          <p:cNvSpPr>
            <a:spLocks noGrp="1"/>
          </p:cNvSpPr>
          <p:nvPr>
            <p:ph sz="half" idx="1"/>
          </p:nvPr>
        </p:nvSpPr>
        <p:spPr/>
        <p:txBody>
          <a:bodyPr>
            <a:normAutofit lnSpcReduction="10000"/>
          </a:bodyPr>
          <a:lstStyle/>
          <a:p>
            <a:r>
              <a:rPr lang="en-GB" dirty="0" smtClean="0"/>
              <a:t>Clicky joints</a:t>
            </a:r>
          </a:p>
          <a:p>
            <a:r>
              <a:rPr lang="en-GB" dirty="0" smtClean="0"/>
              <a:t>Pain</a:t>
            </a:r>
          </a:p>
          <a:p>
            <a:r>
              <a:rPr lang="en-GB" dirty="0" smtClean="0"/>
              <a:t>Fatigue</a:t>
            </a:r>
          </a:p>
          <a:p>
            <a:r>
              <a:rPr lang="en-GB" dirty="0" smtClean="0"/>
              <a:t>Difficulty sitting still or low toned posture</a:t>
            </a:r>
          </a:p>
          <a:p>
            <a:r>
              <a:rPr lang="en-GB" dirty="0" smtClean="0"/>
              <a:t>Flat feet</a:t>
            </a:r>
          </a:p>
          <a:p>
            <a:r>
              <a:rPr lang="en-GB" dirty="0" smtClean="0"/>
              <a:t>Reduced balance and coordination</a:t>
            </a:r>
          </a:p>
          <a:p>
            <a:r>
              <a:rPr lang="en-GB" dirty="0" smtClean="0"/>
              <a:t>Reluctance to walk any distance or participate in physical activity</a:t>
            </a:r>
          </a:p>
          <a:p>
            <a:r>
              <a:rPr lang="en-GB" dirty="0" smtClean="0"/>
              <a:t>Struggles with fine motor skills such as handwriting and shoe laces</a:t>
            </a:r>
          </a:p>
          <a:p>
            <a:endParaRPr lang="en-GB" dirty="0"/>
          </a:p>
        </p:txBody>
      </p:sp>
      <p:pic>
        <p:nvPicPr>
          <p:cNvPr id="1026" name="Picture 2" descr="See the source imag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089525" y="2207620"/>
            <a:ext cx="4184650" cy="3787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553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Physiotherapy management</a:t>
            </a:r>
            <a:endParaRPr lang="en-GB" dirty="0"/>
          </a:p>
        </p:txBody>
      </p:sp>
      <p:sp>
        <p:nvSpPr>
          <p:cNvPr id="3" name="Content Placeholder 2"/>
          <p:cNvSpPr>
            <a:spLocks noGrp="1"/>
          </p:cNvSpPr>
          <p:nvPr>
            <p:ph idx="1"/>
          </p:nvPr>
        </p:nvSpPr>
        <p:spPr/>
        <p:txBody>
          <a:bodyPr/>
          <a:lstStyle/>
          <a:p>
            <a:r>
              <a:rPr lang="en-GB" dirty="0" smtClean="0"/>
              <a:t>Empower the CYP and families to understand the management and develop confidence, skills and knowledge in self management strategies</a:t>
            </a:r>
          </a:p>
          <a:p>
            <a:r>
              <a:rPr lang="en-GB" dirty="0" smtClean="0"/>
              <a:t>Reassure ++++</a:t>
            </a:r>
          </a:p>
          <a:p>
            <a:r>
              <a:rPr lang="en-GB" dirty="0" smtClean="0"/>
              <a:t>Encourage/pace normal activities, PE and sports specific activities</a:t>
            </a:r>
          </a:p>
          <a:p>
            <a:r>
              <a:rPr lang="en-GB" dirty="0" smtClean="0"/>
              <a:t>Exercise programmes to target imbalances</a:t>
            </a:r>
          </a:p>
          <a:p>
            <a:r>
              <a:rPr lang="en-GB" dirty="0" smtClean="0"/>
              <a:t>Postural advice</a:t>
            </a:r>
          </a:p>
          <a:p>
            <a:r>
              <a:rPr lang="en-GB" dirty="0" smtClean="0"/>
              <a:t>Core and balance strengthening such as Pilates </a:t>
            </a:r>
          </a:p>
          <a:p>
            <a:r>
              <a:rPr lang="en-GB" dirty="0" smtClean="0"/>
              <a:t>Liaison with multidiscipline team, guardians and schools</a:t>
            </a:r>
            <a:endParaRPr lang="en-GB" dirty="0"/>
          </a:p>
          <a:p>
            <a:pPr marL="0" indent="0">
              <a:buNone/>
            </a:pPr>
            <a:r>
              <a:rPr lang="en-GB" dirty="0"/>
              <a:t> </a:t>
            </a:r>
            <a:r>
              <a:rPr lang="en-GB" dirty="0" smtClean="0"/>
              <a:t> (APCP 2021)</a:t>
            </a:r>
            <a:endParaRPr lang="en-GB" dirty="0"/>
          </a:p>
        </p:txBody>
      </p:sp>
    </p:spTree>
    <p:extLst>
      <p:ext uri="{BB962C8B-B14F-4D97-AF65-F5344CB8AC3E}">
        <p14:creationId xmlns:p14="http://schemas.microsoft.com/office/powerpoint/2010/main" val="1803292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 and support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Though it is usually okay for a child to participate in all PE it is important to know if they have the strength and stamina before engaging in a given activity.</a:t>
            </a:r>
          </a:p>
          <a:p>
            <a:r>
              <a:rPr lang="en-GB" dirty="0" smtClean="0"/>
              <a:t>Contact sports may need more prep than others</a:t>
            </a:r>
          </a:p>
          <a:p>
            <a:r>
              <a:rPr lang="en-GB" dirty="0" smtClean="0"/>
              <a:t>Children with hypermobility may struggle during PE and may have a dislike to physical exercises. They may find it difficult to keep up with peers and could lack skills, such as coordination, which makes team contact sports even more challenging</a:t>
            </a:r>
          </a:p>
          <a:p>
            <a:r>
              <a:rPr lang="en-GB" dirty="0" smtClean="0"/>
              <a:t>There could be a lack of confidence in performing PE, even dread at not keeping up or dropping the ball.</a:t>
            </a:r>
          </a:p>
          <a:p>
            <a:r>
              <a:rPr lang="en-GB" dirty="0" smtClean="0"/>
              <a:t>It is important to have a good variety on offer, options to have a rest and encouragement to return once rested.</a:t>
            </a:r>
          </a:p>
          <a:p>
            <a:r>
              <a:rPr lang="en-GB" dirty="0" smtClean="0"/>
              <a:t>Pilates, gym balls, coordination, gym trail.</a:t>
            </a:r>
          </a:p>
          <a:p>
            <a:r>
              <a:rPr lang="en-GB" dirty="0" smtClean="0"/>
              <a:t>Activities the child enjoys doing!!!</a:t>
            </a:r>
            <a:endParaRPr lang="en-GB" dirty="0"/>
          </a:p>
        </p:txBody>
      </p:sp>
    </p:spTree>
    <p:extLst>
      <p:ext uri="{BB962C8B-B14F-4D97-AF65-F5344CB8AC3E}">
        <p14:creationId xmlns:p14="http://schemas.microsoft.com/office/powerpoint/2010/main" val="3649742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 1</a:t>
            </a:r>
            <a:endParaRPr lang="en-GB" dirty="0"/>
          </a:p>
        </p:txBody>
      </p:sp>
      <p:sp>
        <p:nvSpPr>
          <p:cNvPr id="3" name="Content Placeholder 2"/>
          <p:cNvSpPr>
            <a:spLocks noGrp="1"/>
          </p:cNvSpPr>
          <p:nvPr>
            <p:ph idx="1"/>
          </p:nvPr>
        </p:nvSpPr>
        <p:spPr/>
        <p:txBody>
          <a:bodyPr/>
          <a:lstStyle/>
          <a:p>
            <a:r>
              <a:rPr lang="en-GB" dirty="0" smtClean="0"/>
              <a:t>5 year old boy with history of falls and difficulty with fine motor skills reported by school.</a:t>
            </a:r>
          </a:p>
          <a:p>
            <a:r>
              <a:rPr lang="en-GB" dirty="0" smtClean="0"/>
              <a:t>Often wakes at night with pain in his legs, worse on a busy day</a:t>
            </a:r>
          </a:p>
          <a:p>
            <a:r>
              <a:rPr lang="en-GB" dirty="0" smtClean="0"/>
              <a:t>Family history of Hypermobility</a:t>
            </a:r>
          </a:p>
          <a:p>
            <a:r>
              <a:rPr lang="en-GB" dirty="0" smtClean="0"/>
              <a:t>Mum’s main concern is feet roll in/flat feet. Sometimes walks on their toes</a:t>
            </a:r>
          </a:p>
          <a:p>
            <a:r>
              <a:rPr lang="en-GB" dirty="0" smtClean="0"/>
              <a:t>On examination found to have flexible feet and global hypermobility. No structural issues or red flags</a:t>
            </a:r>
          </a:p>
          <a:p>
            <a:r>
              <a:rPr lang="en-GB" dirty="0" smtClean="0"/>
              <a:t>Treatment: Reassured ++, normalised hypermobility and flat feet, advice given around footwear, increasing physical activity with swimming, play parks and centres. Issued with balance exercises and core work. School liaison and OT as required. Open appointment for parental reassurance. </a:t>
            </a:r>
            <a:endParaRPr lang="en-GB" dirty="0"/>
          </a:p>
        </p:txBody>
      </p:sp>
    </p:spTree>
    <p:extLst>
      <p:ext uri="{BB962C8B-B14F-4D97-AF65-F5344CB8AC3E}">
        <p14:creationId xmlns:p14="http://schemas.microsoft.com/office/powerpoint/2010/main" val="57979446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339</TotalTime>
  <Words>963</Words>
  <Application>Microsoft Office PowerPoint</Application>
  <PresentationFormat>Widescreen</PresentationFormat>
  <Paragraphs>82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vt:lpstr>
      <vt:lpstr>Frutiger W01</vt:lpstr>
      <vt:lpstr>Trebuchet MS</vt:lpstr>
      <vt:lpstr>Wingdings 3</vt:lpstr>
      <vt:lpstr>Facet</vt:lpstr>
      <vt:lpstr>Hypermobility</vt:lpstr>
      <vt:lpstr>Objectives</vt:lpstr>
      <vt:lpstr>What is hypermobility?</vt:lpstr>
      <vt:lpstr>Ehlers-Danlos syndrome</vt:lpstr>
      <vt:lpstr>Marfans Syndrome</vt:lpstr>
      <vt:lpstr>Common symptoms</vt:lpstr>
      <vt:lpstr>Physiotherapy management</vt:lpstr>
      <vt:lpstr>PE and support</vt:lpstr>
      <vt:lpstr>Case study 1</vt:lpstr>
      <vt:lpstr>Case study 2</vt:lpstr>
      <vt:lpstr>References and resources</vt:lpstr>
    </vt:vector>
  </TitlesOfParts>
  <Company>The Ipswich Hospital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Hypermobility</dc:title>
  <dc:creator>Race, Nicky</dc:creator>
  <cp:lastModifiedBy>Race, Nicky</cp:lastModifiedBy>
  <cp:revision>28</cp:revision>
  <dcterms:created xsi:type="dcterms:W3CDTF">2021-05-20T11:49:48Z</dcterms:created>
  <dcterms:modified xsi:type="dcterms:W3CDTF">2021-06-07T07:47:03Z</dcterms:modified>
</cp:coreProperties>
</file>