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2" r:id="rId16"/>
    <p:sldId id="267" r:id="rId17"/>
    <p:sldId id="263" r:id="rId18"/>
    <p:sldId id="277" r:id="rId19"/>
    <p:sldId id="278" r:id="rId20"/>
    <p:sldId id="276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54BB-1CDE-4CA9-911E-ADA72B4097E7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0AEFA-4D2E-4BFC-A197-061D5C5A9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5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Life expectancy</a:t>
            </a:r>
            <a:r>
              <a:rPr lang="en-GB" baseline="0" dirty="0" smtClean="0"/>
              <a:t> improving all the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2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Cystic</a:t>
            </a:r>
            <a:r>
              <a:rPr lang="en-GB" baseline="0" dirty="0" smtClean="0"/>
              <a:t> fibrosis transmembrane regulator protein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0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Multisystem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7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Difficulties digesting fat due to lack of enzymes </a:t>
            </a:r>
          </a:p>
          <a:p>
            <a:r>
              <a:rPr lang="en-GB" dirty="0" smtClean="0"/>
              <a:t>1 in 10 babies born with CF get meconium ileus</a:t>
            </a:r>
            <a:r>
              <a:rPr lang="en-GB" baseline="0" dirty="0" smtClean="0"/>
              <a:t> – bowel obstruction – needs urgent operation</a:t>
            </a:r>
          </a:p>
          <a:p>
            <a:r>
              <a:rPr lang="en-GB" baseline="0" dirty="0" smtClean="0"/>
              <a:t>GORD – provokes coughing,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3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Pancreatic</a:t>
            </a:r>
            <a:r>
              <a:rPr lang="en-GB" baseline="0" dirty="0" smtClean="0"/>
              <a:t> enzymes</a:t>
            </a:r>
            <a:r>
              <a:rPr lang="en-GB" dirty="0" smtClean="0"/>
              <a:t> important</a:t>
            </a:r>
            <a:r>
              <a:rPr lang="en-GB" baseline="0" dirty="0" smtClean="0"/>
              <a:t> to allow nutrients that body uses for energy</a:t>
            </a:r>
            <a:endParaRPr lang="en-GB" dirty="0" smtClean="0"/>
          </a:p>
          <a:p>
            <a:r>
              <a:rPr lang="en-GB" dirty="0" smtClean="0"/>
              <a:t>1/3 of</a:t>
            </a:r>
            <a:r>
              <a:rPr lang="en-GB" baseline="0" dirty="0" smtClean="0"/>
              <a:t> patients will have CFRD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9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Osteopenia</a:t>
            </a:r>
            <a:r>
              <a:rPr lang="en-GB" baseline="0" dirty="0" smtClean="0"/>
              <a:t> &amp; osteoporosis – skeleton has low bone mass so more fragile</a:t>
            </a:r>
          </a:p>
          <a:p>
            <a:r>
              <a:rPr lang="en-GB" baseline="0" dirty="0" smtClean="0"/>
              <a:t>DEXA scan screening from age 12</a:t>
            </a:r>
          </a:p>
          <a:p>
            <a:r>
              <a:rPr lang="en-GB" baseline="0" dirty="0" smtClean="0"/>
              <a:t>5-10% will get arthritis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7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woman can become too poorly to safely</a:t>
            </a:r>
            <a:r>
              <a:rPr lang="en-GB" baseline="0" dirty="0" smtClean="0"/>
              <a:t> be pregnant – poor lung function, respiratory failure, heart or severe liver disease, certain infections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1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CFTR</a:t>
            </a:r>
            <a:r>
              <a:rPr lang="en-GB" baseline="0" dirty="0" smtClean="0"/>
              <a:t> modulators – funding approved 2019 </a:t>
            </a:r>
          </a:p>
          <a:p>
            <a:r>
              <a:rPr lang="en-GB" baseline="0" dirty="0" smtClean="0"/>
              <a:t>Only for certain mutations</a:t>
            </a:r>
          </a:p>
          <a:p>
            <a:r>
              <a:rPr lang="en-GB" baseline="0" dirty="0" smtClean="0"/>
              <a:t>£90,000/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/</a:t>
            </a:r>
            <a:r>
              <a:rPr lang="en-GB" baseline="0" dirty="0" err="1" smtClean="0"/>
              <a:t>yr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AEFA-4D2E-4BFC-A197-061D5C5A91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0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sticfibrosis.org.u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f.org/" TargetMode="External"/><Relationship Id="rId2" Type="http://schemas.openxmlformats.org/officeDocument/2006/relationships/hyperlink" Target="http://www.cysticfibrosis.org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Cystic Fibrosis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36331"/>
          </a:xfrm>
        </p:spPr>
        <p:txBody>
          <a:bodyPr>
            <a:normAutofit/>
          </a:bodyPr>
          <a:lstStyle/>
          <a:p>
            <a:r>
              <a:rPr lang="en-GB" dirty="0" smtClean="0"/>
              <a:t>Dr Imogen Rose</a:t>
            </a:r>
          </a:p>
          <a:p>
            <a:r>
              <a:rPr lang="en-GB" dirty="0" smtClean="0"/>
              <a:t>Paediatric Consultant with special interest in CF, Respiratory medicine &amp; Allergy</a:t>
            </a:r>
          </a:p>
          <a:p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June 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74" y="161573"/>
            <a:ext cx="3429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" y="161573"/>
            <a:ext cx="7009524" cy="18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69" y="1541207"/>
            <a:ext cx="6676673" cy="4498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Pancreas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785675" cy="3636511"/>
          </a:xfrm>
        </p:spPr>
        <p:txBody>
          <a:bodyPr>
            <a:normAutofit/>
          </a:bodyPr>
          <a:lstStyle/>
          <a:p>
            <a:r>
              <a:rPr lang="en-GB" dirty="0" smtClean="0"/>
              <a:t>Pancreas makes digestive enzymes that break down fats/protein &amp; carbs </a:t>
            </a:r>
          </a:p>
          <a:p>
            <a:r>
              <a:rPr lang="en-GB" dirty="0" smtClean="0"/>
              <a:t>Small tubes blocked with mucous</a:t>
            </a:r>
          </a:p>
          <a:p>
            <a:r>
              <a:rPr lang="en-GB" dirty="0" smtClean="0"/>
              <a:t>Enzymes can’t get out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inflammation of pancreas</a:t>
            </a:r>
          </a:p>
          <a:p>
            <a:r>
              <a:rPr lang="en-GB" dirty="0" smtClean="0"/>
              <a:t>Artificial enzymes (Creon)</a:t>
            </a:r>
          </a:p>
          <a:p>
            <a:endParaRPr lang="en-GB" dirty="0"/>
          </a:p>
          <a:p>
            <a:r>
              <a:rPr lang="en-GB" dirty="0" smtClean="0"/>
              <a:t>Scarring causes reduces production of insulin </a:t>
            </a:r>
            <a:r>
              <a:rPr lang="en-GB" dirty="0" smtClean="0">
                <a:sym typeface="Wingdings" panose="05000000000000000000" pitchFamily="2" charset="2"/>
              </a:rPr>
              <a:t> CFRD (CF related diabetes) </a:t>
            </a:r>
          </a:p>
        </p:txBody>
      </p:sp>
    </p:spTree>
    <p:extLst>
      <p:ext uri="{BB962C8B-B14F-4D97-AF65-F5344CB8AC3E}">
        <p14:creationId xmlns:p14="http://schemas.microsoft.com/office/powerpoint/2010/main" val="205647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Sits under R ribcage</a:t>
            </a:r>
          </a:p>
          <a:p>
            <a:r>
              <a:rPr lang="en-GB" dirty="0" smtClean="0"/>
              <a:t>Largest solid organ in body</a:t>
            </a:r>
          </a:p>
          <a:p>
            <a:r>
              <a:rPr lang="en-GB" dirty="0" smtClean="0"/>
              <a:t>Creates bile that digests fat in food</a:t>
            </a:r>
          </a:p>
          <a:p>
            <a:r>
              <a:rPr lang="en-GB" dirty="0" smtClean="0"/>
              <a:t>Produces protein &amp; hormones/ filters toxins</a:t>
            </a:r>
          </a:p>
          <a:p>
            <a:endParaRPr lang="en-GB" dirty="0"/>
          </a:p>
          <a:p>
            <a:r>
              <a:rPr lang="en-GB" dirty="0" smtClean="0"/>
              <a:t>5-10% of CF patients will have liver disease</a:t>
            </a:r>
          </a:p>
          <a:p>
            <a:r>
              <a:rPr lang="en-GB" dirty="0" smtClean="0"/>
              <a:t>Thicker bile, doesn’t flow easily, causes irritation/scarring </a:t>
            </a:r>
            <a:r>
              <a:rPr lang="en-GB" dirty="0" smtClean="0">
                <a:sym typeface="Wingdings" panose="05000000000000000000" pitchFamily="2" charset="2"/>
              </a:rPr>
              <a:t> fibrosis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61" y="312173"/>
            <a:ext cx="4215581" cy="42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62" y="107561"/>
            <a:ext cx="7457167" cy="6585252"/>
          </a:xfrm>
        </p:spPr>
      </p:pic>
    </p:spTree>
    <p:extLst>
      <p:ext uri="{BB962C8B-B14F-4D97-AF65-F5344CB8AC3E}">
        <p14:creationId xmlns:p14="http://schemas.microsoft.com/office/powerpoint/2010/main" val="297613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Fertility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Women:</a:t>
            </a:r>
          </a:p>
          <a:p>
            <a:pPr lvl="1"/>
            <a:r>
              <a:rPr lang="en-GB" dirty="0" smtClean="0"/>
              <a:t>Many have babies without fertility treatment but:</a:t>
            </a:r>
          </a:p>
          <a:p>
            <a:pPr lvl="1"/>
            <a:r>
              <a:rPr lang="en-GB" dirty="0" smtClean="0"/>
              <a:t>Irregular/absent periods due to illness/underweight</a:t>
            </a:r>
          </a:p>
          <a:p>
            <a:pPr lvl="1"/>
            <a:r>
              <a:rPr lang="en-GB" dirty="0" smtClean="0"/>
              <a:t>Thicker vaginal mucous which can make it harder for sperm to reach egg</a:t>
            </a:r>
          </a:p>
          <a:p>
            <a:pPr lvl="1"/>
            <a:endParaRPr lang="en-GB" dirty="0"/>
          </a:p>
          <a:p>
            <a:r>
              <a:rPr lang="en-GB" dirty="0" smtClean="0"/>
              <a:t>Men:</a:t>
            </a:r>
          </a:p>
          <a:p>
            <a:pPr lvl="1"/>
            <a:r>
              <a:rPr lang="en-GB" dirty="0" smtClean="0"/>
              <a:t>98% will have infertility  - tube that carries sperm from testicles to penis (vas deferens) is either missing or blocked</a:t>
            </a:r>
          </a:p>
          <a:p>
            <a:pPr lvl="1"/>
            <a:endParaRPr lang="en-GB" dirty="0"/>
          </a:p>
          <a:p>
            <a:r>
              <a:rPr lang="en-GB" dirty="0" smtClean="0"/>
              <a:t>We discuss fertility in teenage years but still important to explain about STIs!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14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Salty skin – need to increase salt intake in hot weather/exercise</a:t>
            </a:r>
          </a:p>
          <a:p>
            <a:r>
              <a:rPr lang="en-GB" dirty="0" smtClean="0"/>
              <a:t>Kidney &amp; hearing complications – medication </a:t>
            </a:r>
            <a:r>
              <a:rPr lang="en-GB" dirty="0" err="1" smtClean="0"/>
              <a:t>s.e</a:t>
            </a:r>
            <a:endParaRPr lang="en-GB" dirty="0" smtClean="0"/>
          </a:p>
          <a:p>
            <a:r>
              <a:rPr lang="en-GB" dirty="0" smtClean="0"/>
              <a:t>Sinusitis</a:t>
            </a:r>
          </a:p>
          <a:p>
            <a:r>
              <a:rPr lang="en-GB" dirty="0" smtClean="0"/>
              <a:t>Nasal polyps</a:t>
            </a:r>
          </a:p>
          <a:p>
            <a:r>
              <a:rPr lang="en-GB" dirty="0" smtClean="0"/>
              <a:t>Clubbed fingers</a:t>
            </a:r>
          </a:p>
          <a:p>
            <a:endParaRPr lang="en-GB" dirty="0"/>
          </a:p>
          <a:p>
            <a:r>
              <a:rPr lang="en-GB" dirty="0" smtClean="0"/>
              <a:t>Psychological impact is huge</a:t>
            </a:r>
          </a:p>
        </p:txBody>
      </p:sp>
    </p:spTree>
    <p:extLst>
      <p:ext uri="{BB962C8B-B14F-4D97-AF65-F5344CB8AC3E}">
        <p14:creationId xmlns:p14="http://schemas.microsoft.com/office/powerpoint/2010/main" val="125751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How is CF treated?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 cure…….(yet)</a:t>
            </a:r>
          </a:p>
          <a:p>
            <a:r>
              <a:rPr lang="en-GB" dirty="0"/>
              <a:t>A</a:t>
            </a:r>
            <a:r>
              <a:rPr lang="en-GB" dirty="0" smtClean="0"/>
              <a:t>ntibiotics</a:t>
            </a:r>
          </a:p>
          <a:p>
            <a:r>
              <a:rPr lang="en-GB" dirty="0" smtClean="0"/>
              <a:t>Physio (at least twice daily)</a:t>
            </a:r>
          </a:p>
          <a:p>
            <a:r>
              <a:rPr lang="en-GB" dirty="0" smtClean="0"/>
              <a:t>Nebulisers</a:t>
            </a:r>
          </a:p>
          <a:p>
            <a:r>
              <a:rPr lang="en-GB" dirty="0"/>
              <a:t>I</a:t>
            </a:r>
            <a:r>
              <a:rPr lang="en-GB" dirty="0" smtClean="0"/>
              <a:t>nhalers</a:t>
            </a:r>
          </a:p>
          <a:p>
            <a:r>
              <a:rPr lang="en-GB" dirty="0" smtClean="0"/>
              <a:t>Enzyme capsules (every meal/snack)</a:t>
            </a:r>
          </a:p>
          <a:p>
            <a:r>
              <a:rPr lang="en-GB" dirty="0" smtClean="0"/>
              <a:t>High fat diet</a:t>
            </a:r>
          </a:p>
          <a:p>
            <a:r>
              <a:rPr lang="en-GB" dirty="0" err="1" smtClean="0"/>
              <a:t>Mucolytics</a:t>
            </a:r>
            <a:r>
              <a:rPr lang="en-GB" dirty="0" smtClean="0"/>
              <a:t> (to thin mucous)</a:t>
            </a:r>
          </a:p>
          <a:p>
            <a:r>
              <a:rPr lang="en-GB" dirty="0" smtClean="0"/>
              <a:t>(insulin/liver drugs)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&gt;40 tablets/day on average</a:t>
            </a:r>
          </a:p>
          <a:p>
            <a:endParaRPr lang="en-GB" dirty="0"/>
          </a:p>
          <a:p>
            <a:r>
              <a:rPr lang="en-GB" dirty="0"/>
              <a:t>Lung transplant</a:t>
            </a:r>
          </a:p>
          <a:p>
            <a:r>
              <a:rPr lang="en-GB" dirty="0"/>
              <a:t>Oxygen  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CFTR modulators</a:t>
            </a:r>
            <a:endParaRPr lang="en-GB" b="1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34409" r="-688" b="-34409"/>
          <a:stretch/>
        </p:blipFill>
        <p:spPr>
          <a:xfrm>
            <a:off x="7223696" y="105894"/>
            <a:ext cx="4840485" cy="3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CF team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Ipswich:</a:t>
            </a:r>
          </a:p>
          <a:p>
            <a:r>
              <a:rPr lang="en-GB" dirty="0" smtClean="0"/>
              <a:t>Doctor – me!</a:t>
            </a:r>
          </a:p>
          <a:p>
            <a:r>
              <a:rPr lang="en-GB" dirty="0" smtClean="0"/>
              <a:t>Specialist nurse – Karen </a:t>
            </a:r>
            <a:r>
              <a:rPr lang="en-GB" dirty="0" smtClean="0"/>
              <a:t>Richards</a:t>
            </a:r>
            <a:endParaRPr lang="en-GB" dirty="0" smtClean="0"/>
          </a:p>
          <a:p>
            <a:r>
              <a:rPr lang="en-GB" dirty="0" smtClean="0"/>
              <a:t>Physio – Penny Brown, Ali Angell</a:t>
            </a:r>
          </a:p>
          <a:p>
            <a:r>
              <a:rPr lang="en-GB" dirty="0" smtClean="0"/>
              <a:t>Dietician – Lindsey </a:t>
            </a:r>
            <a:r>
              <a:rPr lang="en-GB" dirty="0" err="1" smtClean="0"/>
              <a:t>Mowles</a:t>
            </a:r>
            <a:endParaRPr lang="en-GB" dirty="0" smtClean="0"/>
          </a:p>
          <a:p>
            <a:r>
              <a:rPr lang="en-GB" dirty="0" smtClean="0"/>
              <a:t>Psychologist – Dr Mel Powell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Addenbrookes</a:t>
            </a:r>
            <a:r>
              <a:rPr lang="en-GB" dirty="0" smtClean="0"/>
              <a:t> team (annual review &amp; support of local team)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6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schools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LOTS!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Huge burden of care – physio, meds, nebulisers </a:t>
            </a:r>
            <a:r>
              <a:rPr lang="en-GB" dirty="0" err="1" smtClean="0"/>
              <a:t>etc</a:t>
            </a:r>
            <a:r>
              <a:rPr lang="en-GB" dirty="0" smtClean="0"/>
              <a:t> takes a long time before &amp; after school so understand if children late, tired or find it difficult to concentrate</a:t>
            </a:r>
          </a:p>
          <a:p>
            <a:pPr lvl="1"/>
            <a:endParaRPr lang="en-GB" dirty="0"/>
          </a:p>
          <a:p>
            <a:r>
              <a:rPr lang="en-GB" dirty="0" smtClean="0"/>
              <a:t>Persistent cough  - is the body shifting the mucous out of the lungs. NOT INFECTIOUS. Can be embarrassing to cough but it helps keep lungs clear</a:t>
            </a:r>
          </a:p>
          <a:p>
            <a:endParaRPr lang="en-GB" dirty="0"/>
          </a:p>
          <a:p>
            <a:r>
              <a:rPr lang="en-GB" dirty="0" smtClean="0"/>
              <a:t>Enzyme supplements – </a:t>
            </a:r>
            <a:r>
              <a:rPr lang="en-GB" dirty="0"/>
              <a:t>C</a:t>
            </a:r>
            <a:r>
              <a:rPr lang="en-GB" dirty="0" smtClean="0"/>
              <a:t>reon </a:t>
            </a:r>
            <a:r>
              <a:rPr lang="en-GB" dirty="0" smtClean="0"/>
              <a:t>– too much or too little = </a:t>
            </a:r>
            <a:r>
              <a:rPr lang="en-GB" dirty="0" err="1" smtClean="0"/>
              <a:t>abdo</a:t>
            </a:r>
            <a:r>
              <a:rPr lang="en-GB" dirty="0" smtClean="0"/>
              <a:t> pain, urgent need to use the toilet</a:t>
            </a:r>
          </a:p>
          <a:p>
            <a:endParaRPr lang="en-GB" dirty="0"/>
          </a:p>
          <a:p>
            <a:r>
              <a:rPr lang="en-GB" dirty="0" smtClean="0"/>
              <a:t>Usual healthy eating guidelines don’t completely apply as we need them to have high fat diet</a:t>
            </a:r>
          </a:p>
        </p:txBody>
      </p:sp>
    </p:spTree>
    <p:extLst>
      <p:ext uri="{BB962C8B-B14F-4D97-AF65-F5344CB8AC3E}">
        <p14:creationId xmlns:p14="http://schemas.microsoft.com/office/powerpoint/2010/main" val="382638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schools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Cant’ mix with other CF children </a:t>
            </a:r>
          </a:p>
          <a:p>
            <a:endParaRPr lang="en-GB" dirty="0"/>
          </a:p>
          <a:p>
            <a:r>
              <a:rPr lang="en-GB" dirty="0"/>
              <a:t>Environmental bugs that can cause very difficult </a:t>
            </a:r>
            <a:r>
              <a:rPr lang="en-GB" dirty="0" smtClean="0"/>
              <a:t>infections live in damp/rotting vegetation or stagnant water  so may need some school trips/outdoor activities adapted </a:t>
            </a:r>
          </a:p>
          <a:p>
            <a:pPr lvl="1"/>
            <a:r>
              <a:rPr lang="en-GB" dirty="0" smtClean="0"/>
              <a:t>MOST OF THE TIME THEY CAN STILL GO!</a:t>
            </a:r>
          </a:p>
          <a:p>
            <a:pPr lvl="1"/>
            <a:endParaRPr lang="en-GB" dirty="0"/>
          </a:p>
          <a:p>
            <a:r>
              <a:rPr lang="en-GB" dirty="0" smtClean="0"/>
              <a:t>Often health deteriorates over time not rapidly so safe for school trips with careful planning</a:t>
            </a:r>
          </a:p>
          <a:p>
            <a:endParaRPr lang="en-GB" dirty="0"/>
          </a:p>
          <a:p>
            <a:r>
              <a:rPr lang="en-GB" dirty="0" smtClean="0"/>
              <a:t>If CF well managed encourage them to work hard in PE &amp; motivate them to get into optimal aerobic zones</a:t>
            </a:r>
          </a:p>
          <a:p>
            <a:pPr lvl="1"/>
            <a:r>
              <a:rPr lang="en-GB" dirty="0" smtClean="0"/>
              <a:t>OK FOR THEM TO BE OUT OF BREATH!</a:t>
            </a:r>
          </a:p>
          <a:p>
            <a:pPr lvl="1"/>
            <a:r>
              <a:rPr lang="en-GB" dirty="0" smtClean="0"/>
              <a:t>Be aware of ports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20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schools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Sit them away from someone with heavy cold symptoms</a:t>
            </a:r>
          </a:p>
          <a:p>
            <a:endParaRPr lang="en-GB" dirty="0"/>
          </a:p>
          <a:p>
            <a:r>
              <a:rPr lang="en-GB" dirty="0" smtClean="0"/>
              <a:t>Seen in clinic for half day every 3 months and whole day once a year</a:t>
            </a:r>
          </a:p>
          <a:p>
            <a:endParaRPr lang="en-GB" dirty="0"/>
          </a:p>
          <a:p>
            <a:r>
              <a:rPr lang="en-GB" dirty="0" smtClean="0"/>
              <a:t>Hospital admissions – antibiotics always 2-3 weeks so may be combo of hospital &amp; home</a:t>
            </a:r>
          </a:p>
          <a:p>
            <a:pPr lvl="1"/>
            <a:r>
              <a:rPr lang="en-GB" dirty="0" smtClean="0"/>
              <a:t>Stay in touch about homework </a:t>
            </a:r>
          </a:p>
          <a:p>
            <a:pPr lvl="1"/>
            <a:endParaRPr lang="en-GB" dirty="0"/>
          </a:p>
          <a:p>
            <a:r>
              <a:rPr lang="en-GB" dirty="0" smtClean="0"/>
              <a:t>Some children happy to talk about CF, others really private  - talk to them about this, make sure everyone on the same page about sharing information with others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15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CF?</a:t>
            </a:r>
          </a:p>
          <a:p>
            <a:r>
              <a:rPr lang="en-GB" dirty="0" smtClean="0"/>
              <a:t>How is it diagnosed?</a:t>
            </a:r>
          </a:p>
          <a:p>
            <a:r>
              <a:rPr lang="en-GB" dirty="0" smtClean="0"/>
              <a:t>What causes it?</a:t>
            </a:r>
          </a:p>
          <a:p>
            <a:r>
              <a:rPr lang="en-GB" dirty="0"/>
              <a:t>How does CF affect the body?</a:t>
            </a:r>
          </a:p>
          <a:p>
            <a:r>
              <a:rPr lang="en-GB" dirty="0" smtClean="0"/>
              <a:t>How is it treated?</a:t>
            </a:r>
          </a:p>
          <a:p>
            <a:r>
              <a:rPr lang="en-GB" dirty="0" smtClean="0"/>
              <a:t>The CF team</a:t>
            </a:r>
          </a:p>
          <a:p>
            <a:r>
              <a:rPr lang="en-GB" dirty="0" smtClean="0"/>
              <a:t>What can schools do to help?</a:t>
            </a:r>
          </a:p>
          <a:p>
            <a:r>
              <a:rPr lang="en-GB" dirty="0" smtClean="0"/>
              <a:t>Resources available</a:t>
            </a:r>
          </a:p>
        </p:txBody>
      </p:sp>
    </p:spTree>
    <p:extLst>
      <p:ext uri="{BB962C8B-B14F-4D97-AF65-F5344CB8AC3E}">
        <p14:creationId xmlns:p14="http://schemas.microsoft.com/office/powerpoint/2010/main" val="230935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CF is a serious condition that an army of people are serious about beating for good</a:t>
            </a:r>
          </a:p>
          <a:p>
            <a:r>
              <a:rPr lang="en-GB" dirty="0" smtClean="0"/>
              <a:t>There is hope!</a:t>
            </a:r>
          </a:p>
          <a:p>
            <a:r>
              <a:rPr lang="en-GB" dirty="0" smtClean="0"/>
              <a:t>We need your support!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83" y="137292"/>
            <a:ext cx="3920000" cy="25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0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CF trust – </a:t>
            </a:r>
            <a:r>
              <a:rPr lang="en-GB" dirty="0" smtClean="0">
                <a:hlinkClick r:id="rId2"/>
              </a:rPr>
              <a:t>www.cysticfibrosis.org.uk</a:t>
            </a:r>
            <a:endParaRPr lang="en-GB" dirty="0" smtClean="0"/>
          </a:p>
          <a:p>
            <a:pPr lvl="1"/>
            <a:r>
              <a:rPr lang="en-GB" dirty="0" smtClean="0"/>
              <a:t>Section for teachers</a:t>
            </a:r>
          </a:p>
          <a:p>
            <a:r>
              <a:rPr lang="en-GB" dirty="0" smtClean="0"/>
              <a:t>“Five feet apart” film released in 2019</a:t>
            </a:r>
          </a:p>
          <a:p>
            <a:r>
              <a:rPr lang="en-GB" dirty="0" smtClean="0"/>
              <a:t>Your local CF team!</a:t>
            </a:r>
          </a:p>
          <a:p>
            <a:r>
              <a:rPr lang="en-GB" dirty="0" smtClean="0"/>
              <a:t>CF trust YouTube channel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42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www.cysticfibrosis.org.uk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www.cff.org</a:t>
            </a:r>
            <a:endParaRPr lang="en-GB" dirty="0" smtClean="0"/>
          </a:p>
          <a:p>
            <a:r>
              <a:rPr lang="en-GB" dirty="0" smtClean="0"/>
              <a:t>ERS Handbook – Paediatric Respiratory Medicine; E Eber, F </a:t>
            </a:r>
            <a:r>
              <a:rPr lang="en-GB" dirty="0" err="1" smtClean="0"/>
              <a:t>Midulla</a:t>
            </a:r>
            <a:r>
              <a:rPr lang="en-GB" dirty="0" smtClean="0"/>
              <a:t>; 1</a:t>
            </a:r>
            <a:r>
              <a:rPr lang="en-GB" baseline="30000" dirty="0" smtClean="0"/>
              <a:t>st</a:t>
            </a:r>
            <a:r>
              <a:rPr lang="en-GB" dirty="0" smtClean="0"/>
              <a:t> edition; 2013</a:t>
            </a:r>
          </a:p>
          <a:p>
            <a:r>
              <a:rPr lang="en-GB" dirty="0" smtClean="0"/>
              <a:t>Paediatric Respiratory Medicine; J Hull, J </a:t>
            </a:r>
            <a:r>
              <a:rPr lang="en-GB" dirty="0" err="1" smtClean="0"/>
              <a:t>Forton</a:t>
            </a:r>
            <a:r>
              <a:rPr lang="en-GB" dirty="0" smtClean="0"/>
              <a:t>, A Thomson; 2</a:t>
            </a:r>
            <a:r>
              <a:rPr lang="en-GB" baseline="30000" dirty="0" smtClean="0"/>
              <a:t>nd</a:t>
            </a:r>
            <a:r>
              <a:rPr lang="en-GB" dirty="0" smtClean="0"/>
              <a:t> edition; 2015</a:t>
            </a:r>
          </a:p>
          <a:p>
            <a:r>
              <a:rPr lang="en-GB" dirty="0" smtClean="0"/>
              <a:t>Concise Paediatrics; R </a:t>
            </a:r>
            <a:r>
              <a:rPr lang="en-GB" dirty="0" err="1" smtClean="0"/>
              <a:t>Sidwell</a:t>
            </a:r>
            <a:r>
              <a:rPr lang="en-GB" dirty="0" smtClean="0"/>
              <a:t>, M Thomson; 2</a:t>
            </a:r>
            <a:r>
              <a:rPr lang="en-GB" baseline="30000" dirty="0" smtClean="0"/>
              <a:t>nd</a:t>
            </a:r>
            <a:r>
              <a:rPr lang="en-GB" dirty="0" smtClean="0"/>
              <a:t> edition; 2009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44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2266002"/>
            <a:ext cx="3479613" cy="23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8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</a:t>
            </a:r>
          </a:p>
          <a:p>
            <a:r>
              <a:rPr lang="en-GB" dirty="0" smtClean="0"/>
              <a:t>Affects 11,000 people in UK</a:t>
            </a:r>
          </a:p>
          <a:p>
            <a:r>
              <a:rPr lang="en-GB" dirty="0" smtClean="0"/>
              <a:t>2 people die/week from CF</a:t>
            </a:r>
          </a:p>
          <a:p>
            <a:r>
              <a:rPr lang="en-GB" dirty="0" smtClean="0"/>
              <a:t>5 babies born a week with CF</a:t>
            </a:r>
          </a:p>
          <a:p>
            <a:r>
              <a:rPr lang="en-GB" dirty="0" smtClean="0"/>
              <a:t>1 in 25 carry faulty gene</a:t>
            </a:r>
          </a:p>
          <a:p>
            <a:r>
              <a:rPr lang="en-GB" dirty="0" smtClean="0"/>
              <a:t>Life-limiting condition</a:t>
            </a:r>
          </a:p>
          <a:p>
            <a:pPr lvl="1"/>
            <a:r>
              <a:rPr lang="en-GB" dirty="0" smtClean="0"/>
              <a:t>50% of those with CF will live until ~47</a:t>
            </a:r>
          </a:p>
        </p:txBody>
      </p:sp>
    </p:spTree>
    <p:extLst>
      <p:ext uri="{BB962C8B-B14F-4D97-AF65-F5344CB8AC3E}">
        <p14:creationId xmlns:p14="http://schemas.microsoft.com/office/powerpoint/2010/main" val="413950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992153" cy="3636511"/>
          </a:xfrm>
        </p:spPr>
        <p:txBody>
          <a:bodyPr/>
          <a:lstStyle/>
          <a:p>
            <a:r>
              <a:rPr lang="en-GB" dirty="0" smtClean="0"/>
              <a:t>Faulty gene that affects the body’s ability to make or direct CFTR protein </a:t>
            </a:r>
          </a:p>
          <a:p>
            <a:r>
              <a:rPr lang="en-GB" dirty="0" smtClean="0"/>
              <a:t>Disrupts the movement of salt and water in and out of cells</a:t>
            </a:r>
          </a:p>
          <a:p>
            <a:r>
              <a:rPr lang="en-GB" dirty="0" smtClean="0"/>
              <a:t>Makes mucous </a:t>
            </a:r>
            <a:r>
              <a:rPr lang="en-GB" b="1" dirty="0" smtClean="0"/>
              <a:t>thicker</a:t>
            </a:r>
            <a:r>
              <a:rPr lang="en-GB" dirty="0" smtClean="0"/>
              <a:t> &amp; </a:t>
            </a:r>
            <a:r>
              <a:rPr lang="en-GB" b="1" dirty="0" smtClean="0"/>
              <a:t>stickier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58522"/>
            <a:ext cx="5742038" cy="55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it diagnosed?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Carrier testing</a:t>
            </a:r>
          </a:p>
          <a:p>
            <a:r>
              <a:rPr lang="en-GB" dirty="0"/>
              <a:t>Antenatal </a:t>
            </a:r>
            <a:r>
              <a:rPr lang="en-GB" dirty="0" smtClean="0"/>
              <a:t>testing (CVS or amniocentesis)</a:t>
            </a:r>
          </a:p>
          <a:p>
            <a:r>
              <a:rPr lang="en-GB" dirty="0" err="1" smtClean="0"/>
              <a:t>Newborn</a:t>
            </a:r>
            <a:r>
              <a:rPr lang="en-GB" dirty="0" smtClean="0"/>
              <a:t> screening</a:t>
            </a:r>
          </a:p>
          <a:p>
            <a:pPr lvl="1"/>
            <a:r>
              <a:rPr lang="en-GB" dirty="0" smtClean="0"/>
              <a:t>Heel prick test since 2007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indent="-285750"/>
            <a:r>
              <a:rPr lang="en-GB" dirty="0" smtClean="0"/>
              <a:t>Sweat test</a:t>
            </a:r>
          </a:p>
          <a:p>
            <a:pPr lvl="1"/>
            <a:r>
              <a:rPr lang="en-GB" dirty="0" smtClean="0"/>
              <a:t>&gt;60 = CF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10610" r="64" b="15556"/>
          <a:stretch/>
        </p:blipFill>
        <p:spPr>
          <a:xfrm>
            <a:off x="6716070" y="1417638"/>
            <a:ext cx="2339439" cy="280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8" t="302" b="1616"/>
          <a:stretch/>
        </p:blipFill>
        <p:spPr>
          <a:xfrm>
            <a:off x="2900516" y="4224231"/>
            <a:ext cx="1061577" cy="23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causes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Can’t be caught or developed</a:t>
            </a:r>
          </a:p>
          <a:p>
            <a:r>
              <a:rPr lang="en-GB" dirty="0" smtClean="0"/>
              <a:t>If you are not born with CF you will never have it but could be a CF gene carrier</a:t>
            </a:r>
          </a:p>
          <a:p>
            <a:r>
              <a:rPr lang="en-GB" dirty="0" smtClean="0"/>
              <a:t>1 in 25 people carry CF gene</a:t>
            </a:r>
          </a:p>
          <a:p>
            <a:r>
              <a:rPr lang="en-GB" dirty="0" smtClean="0"/>
              <a:t>Everyone with CF will have 2 faulty or “mutated” CF genes</a:t>
            </a:r>
          </a:p>
          <a:p>
            <a:r>
              <a:rPr lang="en-GB" dirty="0" smtClean="0"/>
              <a:t>&gt;2000 mutations that can cause CF</a:t>
            </a:r>
          </a:p>
          <a:p>
            <a:r>
              <a:rPr lang="en-GB" dirty="0" smtClean="0"/>
              <a:t>Specific mutation important as determines treatment </a:t>
            </a:r>
            <a:r>
              <a:rPr lang="en-GB" dirty="0" smtClean="0">
                <a:sym typeface="Wingdings" panose="05000000000000000000" pitchFamily="2" charset="2"/>
              </a:rPr>
              <a:t> personalised care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82" y="171885"/>
            <a:ext cx="6287687" cy="22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3" y="0"/>
            <a:ext cx="908485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932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15,000 </a:t>
            </a:r>
            <a:r>
              <a:rPr lang="en-GB" dirty="0"/>
              <a:t>miles of airways</a:t>
            </a:r>
          </a:p>
          <a:p>
            <a:r>
              <a:rPr lang="en-GB" dirty="0"/>
              <a:t>Normal lungs - Thin layer of mucous containing cilia to capture bacteria but, </a:t>
            </a:r>
          </a:p>
          <a:p>
            <a:r>
              <a:rPr lang="en-GB" dirty="0"/>
              <a:t>CF lungs - mucous is thicker &amp; stickier so traps bacteria </a:t>
            </a:r>
          </a:p>
          <a:p>
            <a:endParaRPr lang="en-GB" dirty="0" smtClean="0"/>
          </a:p>
          <a:p>
            <a:r>
              <a:rPr lang="en-GB" dirty="0" smtClean="0"/>
              <a:t>Chronic cough</a:t>
            </a:r>
          </a:p>
          <a:p>
            <a:r>
              <a:rPr lang="en-GB" dirty="0" smtClean="0"/>
              <a:t>Wheeze</a:t>
            </a:r>
          </a:p>
          <a:p>
            <a:r>
              <a:rPr lang="en-GB" dirty="0" smtClean="0"/>
              <a:t>SOB</a:t>
            </a:r>
          </a:p>
          <a:p>
            <a:r>
              <a:rPr lang="en-GB" dirty="0" smtClean="0"/>
              <a:t>Recurrent chest infections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40" y="3618272"/>
            <a:ext cx="7703690" cy="30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Digestive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Loose, greasy large volume stools</a:t>
            </a:r>
          </a:p>
          <a:p>
            <a:r>
              <a:rPr lang="en-GB" dirty="0" smtClean="0"/>
              <a:t>Weight loss</a:t>
            </a:r>
          </a:p>
          <a:p>
            <a:r>
              <a:rPr lang="en-GB" dirty="0" smtClean="0"/>
              <a:t>Constipation</a:t>
            </a:r>
          </a:p>
          <a:p>
            <a:r>
              <a:rPr lang="en-GB" dirty="0" smtClean="0"/>
              <a:t>Nausea</a:t>
            </a:r>
          </a:p>
          <a:p>
            <a:r>
              <a:rPr lang="en-GB" dirty="0" smtClean="0"/>
              <a:t>Swollen abdomen</a:t>
            </a:r>
          </a:p>
          <a:p>
            <a:r>
              <a:rPr lang="en-GB" dirty="0" smtClean="0"/>
              <a:t>Reduced appetite</a:t>
            </a:r>
          </a:p>
          <a:p>
            <a:r>
              <a:rPr lang="en-GB" dirty="0" smtClean="0"/>
              <a:t>DIOS – blockages in small bowel </a:t>
            </a:r>
          </a:p>
          <a:p>
            <a:r>
              <a:rPr lang="en-GB" dirty="0" smtClean="0"/>
              <a:t>GORD – acid &amp; non acid contents of stomach move in wrong direction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15" y="609600"/>
            <a:ext cx="6026860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1236</TotalTime>
  <Words>1088</Words>
  <Application>Microsoft Office PowerPoint</Application>
  <PresentationFormat>Widescreen</PresentationFormat>
  <Paragraphs>194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Wingdings</vt:lpstr>
      <vt:lpstr>Wingdings 2</vt:lpstr>
      <vt:lpstr>Quotable</vt:lpstr>
      <vt:lpstr>Cystic Fibrosis</vt:lpstr>
      <vt:lpstr>Outline</vt:lpstr>
      <vt:lpstr>What is CF?</vt:lpstr>
      <vt:lpstr>What is CF?</vt:lpstr>
      <vt:lpstr>How is it diagnosed?</vt:lpstr>
      <vt:lpstr>What causes it?</vt:lpstr>
      <vt:lpstr>PowerPoint Presentation</vt:lpstr>
      <vt:lpstr>Lungs</vt:lpstr>
      <vt:lpstr>Digestive system</vt:lpstr>
      <vt:lpstr>Pancreas</vt:lpstr>
      <vt:lpstr>Liver</vt:lpstr>
      <vt:lpstr>Bones</vt:lpstr>
      <vt:lpstr>Fertility problems</vt:lpstr>
      <vt:lpstr>Additional symptoms</vt:lpstr>
      <vt:lpstr>  How is CF treated?</vt:lpstr>
      <vt:lpstr>The CF team </vt:lpstr>
      <vt:lpstr>What can schools do to help?</vt:lpstr>
      <vt:lpstr>What can schools do to help?</vt:lpstr>
      <vt:lpstr>What can schools do to help?</vt:lpstr>
      <vt:lpstr>Summary:</vt:lpstr>
      <vt:lpstr>Resources</vt:lpstr>
      <vt:lpstr>References</vt:lpstr>
      <vt:lpstr>Thank you!</vt:lpstr>
    </vt:vector>
  </TitlesOfParts>
  <Company>The Ipswich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Rose, Imogen</dc:creator>
  <cp:lastModifiedBy>Rose, Imogen</cp:lastModifiedBy>
  <cp:revision>22</cp:revision>
  <dcterms:created xsi:type="dcterms:W3CDTF">2021-05-10T14:55:32Z</dcterms:created>
  <dcterms:modified xsi:type="dcterms:W3CDTF">2021-06-21T08:10:39Z</dcterms:modified>
</cp:coreProperties>
</file>