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94" r:id="rId5"/>
    <p:sldId id="259" r:id="rId6"/>
    <p:sldId id="260" r:id="rId7"/>
    <p:sldId id="295" r:id="rId8"/>
    <p:sldId id="297" r:id="rId9"/>
    <p:sldId id="262" r:id="rId10"/>
    <p:sldId id="290" r:id="rId11"/>
    <p:sldId id="291" r:id="rId12"/>
    <p:sldId id="292" r:id="rId13"/>
    <p:sldId id="263" r:id="rId14"/>
    <p:sldId id="264" r:id="rId15"/>
    <p:sldId id="298" r:id="rId16"/>
    <p:sldId id="271" r:id="rId17"/>
    <p:sldId id="283" r:id="rId18"/>
    <p:sldId id="265" r:id="rId19"/>
    <p:sldId id="266"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82" d="100"/>
          <a:sy n="82"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Leek" userId="5b02a7db-49be-4923-a879-f4920084b48e" providerId="ADAL" clId="{CA2EA37B-989A-455F-9C80-4C627B3B374E}"/>
    <pc:docChg chg="modSld">
      <pc:chgData name="Jo Leek" userId="5b02a7db-49be-4923-a879-f4920084b48e" providerId="ADAL" clId="{CA2EA37B-989A-455F-9C80-4C627B3B374E}" dt="2021-03-08T14:16:54.560" v="1" actId="729"/>
      <pc:docMkLst>
        <pc:docMk/>
      </pc:docMkLst>
      <pc:sldChg chg="mod modShow">
        <pc:chgData name="Jo Leek" userId="5b02a7db-49be-4923-a879-f4920084b48e" providerId="ADAL" clId="{CA2EA37B-989A-455F-9C80-4C627B3B374E}" dt="2021-03-08T14:16:51.899" v="0" actId="729"/>
        <pc:sldMkLst>
          <pc:docMk/>
          <pc:sldMk cId="1381705593" sldId="290"/>
        </pc:sldMkLst>
      </pc:sldChg>
      <pc:sldChg chg="mod modShow">
        <pc:chgData name="Jo Leek" userId="5b02a7db-49be-4923-a879-f4920084b48e" providerId="ADAL" clId="{CA2EA37B-989A-455F-9C80-4C627B3B374E}" dt="2021-03-08T14:16:54.560" v="1" actId="729"/>
        <pc:sldMkLst>
          <pc:docMk/>
          <pc:sldMk cId="3193861028" sldId="2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9EDB-EC23-4B24-AA19-1FFBBE9EFB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C7CB9-CD6B-43E4-92DE-EA5FD1DF47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03A5DC-24F6-486D-9BF1-22C337A3183D}"/>
              </a:ext>
            </a:extLst>
          </p:cNvPr>
          <p:cNvSpPr>
            <a:spLocks noGrp="1"/>
          </p:cNvSpPr>
          <p:nvPr>
            <p:ph type="dt" sz="half" idx="10"/>
          </p:nvPr>
        </p:nvSpPr>
        <p:spPr/>
        <p:txBody>
          <a:bodyPr/>
          <a:lstStyle/>
          <a:p>
            <a:fld id="{ECD2B3A9-7937-4568-97F4-825900D14AE7}" type="datetimeFigureOut">
              <a:rPr lang="en-GB" smtClean="0"/>
              <a:t>08/03/2021</a:t>
            </a:fld>
            <a:endParaRPr lang="en-GB"/>
          </a:p>
        </p:txBody>
      </p:sp>
      <p:sp>
        <p:nvSpPr>
          <p:cNvPr id="5" name="Footer Placeholder 4">
            <a:extLst>
              <a:ext uri="{FF2B5EF4-FFF2-40B4-BE49-F238E27FC236}">
                <a16:creationId xmlns:a16="http://schemas.microsoft.com/office/drawing/2014/main" id="{28B65B6D-D4AF-44C7-89B7-6C466F0098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AB5831-8AA9-40E7-AF16-5CAB2B49F391}"/>
              </a:ext>
            </a:extLst>
          </p:cNvPr>
          <p:cNvSpPr>
            <a:spLocks noGrp="1"/>
          </p:cNvSpPr>
          <p:nvPr>
            <p:ph type="sldNum" sz="quarter" idx="12"/>
          </p:nvPr>
        </p:nvSpPr>
        <p:spPr/>
        <p:txBody>
          <a:bodyPr/>
          <a:lstStyle/>
          <a:p>
            <a:fld id="{43BB9D05-7A46-402B-8CD9-B2C4215E743C}" type="slidenum">
              <a:rPr lang="en-GB" smtClean="0"/>
              <a:t>‹#›</a:t>
            </a:fld>
            <a:endParaRPr lang="en-GB"/>
          </a:p>
        </p:txBody>
      </p:sp>
    </p:spTree>
    <p:extLst>
      <p:ext uri="{BB962C8B-B14F-4D97-AF65-F5344CB8AC3E}">
        <p14:creationId xmlns:p14="http://schemas.microsoft.com/office/powerpoint/2010/main" val="300611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314D-E184-4D70-9D5D-C9FEBA79FF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5FD92C-81DB-44B0-954E-505FF42F23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FA30B-C7BD-42DA-BF31-074B6D8C124D}"/>
              </a:ext>
            </a:extLst>
          </p:cNvPr>
          <p:cNvSpPr>
            <a:spLocks noGrp="1"/>
          </p:cNvSpPr>
          <p:nvPr>
            <p:ph type="dt" sz="half" idx="10"/>
          </p:nvPr>
        </p:nvSpPr>
        <p:spPr/>
        <p:txBody>
          <a:bodyPr/>
          <a:lstStyle/>
          <a:p>
            <a:fld id="{ECD2B3A9-7937-4568-97F4-825900D14AE7}" type="datetimeFigureOut">
              <a:rPr lang="en-GB" smtClean="0"/>
              <a:t>08/03/2021</a:t>
            </a:fld>
            <a:endParaRPr lang="en-GB"/>
          </a:p>
        </p:txBody>
      </p:sp>
      <p:sp>
        <p:nvSpPr>
          <p:cNvPr id="5" name="Footer Placeholder 4">
            <a:extLst>
              <a:ext uri="{FF2B5EF4-FFF2-40B4-BE49-F238E27FC236}">
                <a16:creationId xmlns:a16="http://schemas.microsoft.com/office/drawing/2014/main" id="{A956BBB6-AC03-4A91-B529-821EF4650C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FEECEB-6920-4736-A015-B7377114D196}"/>
              </a:ext>
            </a:extLst>
          </p:cNvPr>
          <p:cNvSpPr>
            <a:spLocks noGrp="1"/>
          </p:cNvSpPr>
          <p:nvPr>
            <p:ph type="sldNum" sz="quarter" idx="12"/>
          </p:nvPr>
        </p:nvSpPr>
        <p:spPr/>
        <p:txBody>
          <a:bodyPr/>
          <a:lstStyle/>
          <a:p>
            <a:fld id="{43BB9D05-7A46-402B-8CD9-B2C4215E743C}" type="slidenum">
              <a:rPr lang="en-GB" smtClean="0"/>
              <a:t>‹#›</a:t>
            </a:fld>
            <a:endParaRPr lang="en-GB"/>
          </a:p>
        </p:txBody>
      </p:sp>
    </p:spTree>
    <p:extLst>
      <p:ext uri="{BB962C8B-B14F-4D97-AF65-F5344CB8AC3E}">
        <p14:creationId xmlns:p14="http://schemas.microsoft.com/office/powerpoint/2010/main" val="345965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1E255D-5E26-43FC-873E-FC4B235386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630D42-5A78-49CB-A60E-877C1FA9C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86BEBF-BAE5-4B3C-8EC8-E6013CC052E3}"/>
              </a:ext>
            </a:extLst>
          </p:cNvPr>
          <p:cNvSpPr>
            <a:spLocks noGrp="1"/>
          </p:cNvSpPr>
          <p:nvPr>
            <p:ph type="dt" sz="half" idx="10"/>
          </p:nvPr>
        </p:nvSpPr>
        <p:spPr/>
        <p:txBody>
          <a:bodyPr/>
          <a:lstStyle/>
          <a:p>
            <a:fld id="{ECD2B3A9-7937-4568-97F4-825900D14AE7}" type="datetimeFigureOut">
              <a:rPr lang="en-GB" smtClean="0"/>
              <a:t>08/03/2021</a:t>
            </a:fld>
            <a:endParaRPr lang="en-GB"/>
          </a:p>
        </p:txBody>
      </p:sp>
      <p:sp>
        <p:nvSpPr>
          <p:cNvPr id="5" name="Footer Placeholder 4">
            <a:extLst>
              <a:ext uri="{FF2B5EF4-FFF2-40B4-BE49-F238E27FC236}">
                <a16:creationId xmlns:a16="http://schemas.microsoft.com/office/drawing/2014/main" id="{8EBF2775-5AA8-4563-BDC6-00C0B387BF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D4A43D-9050-4504-B3B8-1281C9E8C6DE}"/>
              </a:ext>
            </a:extLst>
          </p:cNvPr>
          <p:cNvSpPr>
            <a:spLocks noGrp="1"/>
          </p:cNvSpPr>
          <p:nvPr>
            <p:ph type="sldNum" sz="quarter" idx="12"/>
          </p:nvPr>
        </p:nvSpPr>
        <p:spPr/>
        <p:txBody>
          <a:bodyPr/>
          <a:lstStyle/>
          <a:p>
            <a:fld id="{43BB9D05-7A46-402B-8CD9-B2C4215E743C}" type="slidenum">
              <a:rPr lang="en-GB" smtClean="0"/>
              <a:t>‹#›</a:t>
            </a:fld>
            <a:endParaRPr lang="en-GB"/>
          </a:p>
        </p:txBody>
      </p:sp>
    </p:spTree>
    <p:extLst>
      <p:ext uri="{BB962C8B-B14F-4D97-AF65-F5344CB8AC3E}">
        <p14:creationId xmlns:p14="http://schemas.microsoft.com/office/powerpoint/2010/main" val="242731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6E3A-1B8F-4BEE-B85D-53BB867C7F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EC2A23-85CD-4EDA-AB86-19E87AE1CD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AFAE15-0493-46F3-87E1-AF14754AC3E4}"/>
              </a:ext>
            </a:extLst>
          </p:cNvPr>
          <p:cNvSpPr>
            <a:spLocks noGrp="1"/>
          </p:cNvSpPr>
          <p:nvPr>
            <p:ph type="dt" sz="half" idx="10"/>
          </p:nvPr>
        </p:nvSpPr>
        <p:spPr/>
        <p:txBody>
          <a:bodyPr/>
          <a:lstStyle/>
          <a:p>
            <a:fld id="{ECD2B3A9-7937-4568-97F4-825900D14AE7}" type="datetimeFigureOut">
              <a:rPr lang="en-GB" smtClean="0"/>
              <a:t>08/03/2021</a:t>
            </a:fld>
            <a:endParaRPr lang="en-GB"/>
          </a:p>
        </p:txBody>
      </p:sp>
      <p:sp>
        <p:nvSpPr>
          <p:cNvPr id="5" name="Footer Placeholder 4">
            <a:extLst>
              <a:ext uri="{FF2B5EF4-FFF2-40B4-BE49-F238E27FC236}">
                <a16:creationId xmlns:a16="http://schemas.microsoft.com/office/drawing/2014/main" id="{946785FF-DE67-43CB-BA08-7ACAC9782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3022C7-47C7-48F4-B992-20F1765400C7}"/>
              </a:ext>
            </a:extLst>
          </p:cNvPr>
          <p:cNvSpPr>
            <a:spLocks noGrp="1"/>
          </p:cNvSpPr>
          <p:nvPr>
            <p:ph type="sldNum" sz="quarter" idx="12"/>
          </p:nvPr>
        </p:nvSpPr>
        <p:spPr/>
        <p:txBody>
          <a:bodyPr/>
          <a:lstStyle/>
          <a:p>
            <a:fld id="{43BB9D05-7A46-402B-8CD9-B2C4215E743C}" type="slidenum">
              <a:rPr lang="en-GB" smtClean="0"/>
              <a:t>‹#›</a:t>
            </a:fld>
            <a:endParaRPr lang="en-GB"/>
          </a:p>
        </p:txBody>
      </p:sp>
    </p:spTree>
    <p:extLst>
      <p:ext uri="{BB962C8B-B14F-4D97-AF65-F5344CB8AC3E}">
        <p14:creationId xmlns:p14="http://schemas.microsoft.com/office/powerpoint/2010/main" val="101812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EB4D-C1D2-406F-93AF-95987EF9A0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177271-FE21-4638-A2BB-8195CCAD40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194E29-FDEF-44B5-9EEF-51E6258DC59B}"/>
              </a:ext>
            </a:extLst>
          </p:cNvPr>
          <p:cNvSpPr>
            <a:spLocks noGrp="1"/>
          </p:cNvSpPr>
          <p:nvPr>
            <p:ph type="dt" sz="half" idx="10"/>
          </p:nvPr>
        </p:nvSpPr>
        <p:spPr/>
        <p:txBody>
          <a:bodyPr/>
          <a:lstStyle/>
          <a:p>
            <a:fld id="{ECD2B3A9-7937-4568-97F4-825900D14AE7}" type="datetimeFigureOut">
              <a:rPr lang="en-GB" smtClean="0"/>
              <a:t>08/03/2021</a:t>
            </a:fld>
            <a:endParaRPr lang="en-GB"/>
          </a:p>
        </p:txBody>
      </p:sp>
      <p:sp>
        <p:nvSpPr>
          <p:cNvPr id="5" name="Footer Placeholder 4">
            <a:extLst>
              <a:ext uri="{FF2B5EF4-FFF2-40B4-BE49-F238E27FC236}">
                <a16:creationId xmlns:a16="http://schemas.microsoft.com/office/drawing/2014/main" id="{EB05FD5A-5E05-480A-954D-5AD49FB348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5DDDD6-56FC-4055-8E97-5271FBBAB318}"/>
              </a:ext>
            </a:extLst>
          </p:cNvPr>
          <p:cNvSpPr>
            <a:spLocks noGrp="1"/>
          </p:cNvSpPr>
          <p:nvPr>
            <p:ph type="sldNum" sz="quarter" idx="12"/>
          </p:nvPr>
        </p:nvSpPr>
        <p:spPr/>
        <p:txBody>
          <a:bodyPr/>
          <a:lstStyle/>
          <a:p>
            <a:fld id="{43BB9D05-7A46-402B-8CD9-B2C4215E743C}" type="slidenum">
              <a:rPr lang="en-GB" smtClean="0"/>
              <a:t>‹#›</a:t>
            </a:fld>
            <a:endParaRPr lang="en-GB"/>
          </a:p>
        </p:txBody>
      </p:sp>
    </p:spTree>
    <p:extLst>
      <p:ext uri="{BB962C8B-B14F-4D97-AF65-F5344CB8AC3E}">
        <p14:creationId xmlns:p14="http://schemas.microsoft.com/office/powerpoint/2010/main" val="34272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FEE0-97A8-4181-936B-52602DFBED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62E650-B8A2-4110-BB46-58AFDC232F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6C2E93-57D5-4052-A427-7E2A44F43A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78B6A2-D7E0-4A51-B556-2AE60AB52950}"/>
              </a:ext>
            </a:extLst>
          </p:cNvPr>
          <p:cNvSpPr>
            <a:spLocks noGrp="1"/>
          </p:cNvSpPr>
          <p:nvPr>
            <p:ph type="dt" sz="half" idx="10"/>
          </p:nvPr>
        </p:nvSpPr>
        <p:spPr/>
        <p:txBody>
          <a:bodyPr/>
          <a:lstStyle/>
          <a:p>
            <a:fld id="{ECD2B3A9-7937-4568-97F4-825900D14AE7}" type="datetimeFigureOut">
              <a:rPr lang="en-GB" smtClean="0"/>
              <a:t>08/03/2021</a:t>
            </a:fld>
            <a:endParaRPr lang="en-GB"/>
          </a:p>
        </p:txBody>
      </p:sp>
      <p:sp>
        <p:nvSpPr>
          <p:cNvPr id="6" name="Footer Placeholder 5">
            <a:extLst>
              <a:ext uri="{FF2B5EF4-FFF2-40B4-BE49-F238E27FC236}">
                <a16:creationId xmlns:a16="http://schemas.microsoft.com/office/drawing/2014/main" id="{4E1ECE2F-DA93-4E28-ABE6-C1F164FE2E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69C633-92AC-4221-B44E-DD7FB569CE13}"/>
              </a:ext>
            </a:extLst>
          </p:cNvPr>
          <p:cNvSpPr>
            <a:spLocks noGrp="1"/>
          </p:cNvSpPr>
          <p:nvPr>
            <p:ph type="sldNum" sz="quarter" idx="12"/>
          </p:nvPr>
        </p:nvSpPr>
        <p:spPr/>
        <p:txBody>
          <a:bodyPr/>
          <a:lstStyle/>
          <a:p>
            <a:fld id="{43BB9D05-7A46-402B-8CD9-B2C4215E743C}" type="slidenum">
              <a:rPr lang="en-GB" smtClean="0"/>
              <a:t>‹#›</a:t>
            </a:fld>
            <a:endParaRPr lang="en-GB"/>
          </a:p>
        </p:txBody>
      </p:sp>
    </p:spTree>
    <p:extLst>
      <p:ext uri="{BB962C8B-B14F-4D97-AF65-F5344CB8AC3E}">
        <p14:creationId xmlns:p14="http://schemas.microsoft.com/office/powerpoint/2010/main" val="7477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2EB0-51E5-44DB-A279-32106DD0906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158D69-3E40-476C-A75B-9983ABCB4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11D067-C0B7-4154-AA0A-746EE2CA64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BA71F8-9DCF-4C7D-9F7C-93B9FAA17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44DF11-AD78-46A2-8031-50E645CEBF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46B4E3-3753-437B-98BF-BD8C24BC99C9}"/>
              </a:ext>
            </a:extLst>
          </p:cNvPr>
          <p:cNvSpPr>
            <a:spLocks noGrp="1"/>
          </p:cNvSpPr>
          <p:nvPr>
            <p:ph type="dt" sz="half" idx="10"/>
          </p:nvPr>
        </p:nvSpPr>
        <p:spPr/>
        <p:txBody>
          <a:bodyPr/>
          <a:lstStyle/>
          <a:p>
            <a:fld id="{ECD2B3A9-7937-4568-97F4-825900D14AE7}" type="datetimeFigureOut">
              <a:rPr lang="en-GB" smtClean="0"/>
              <a:t>08/03/2021</a:t>
            </a:fld>
            <a:endParaRPr lang="en-GB"/>
          </a:p>
        </p:txBody>
      </p:sp>
      <p:sp>
        <p:nvSpPr>
          <p:cNvPr id="8" name="Footer Placeholder 7">
            <a:extLst>
              <a:ext uri="{FF2B5EF4-FFF2-40B4-BE49-F238E27FC236}">
                <a16:creationId xmlns:a16="http://schemas.microsoft.com/office/drawing/2014/main" id="{04EFAF45-7CF4-43AE-942E-38989D3140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603A99-9432-46BE-AEB9-25555B8553A1}"/>
              </a:ext>
            </a:extLst>
          </p:cNvPr>
          <p:cNvSpPr>
            <a:spLocks noGrp="1"/>
          </p:cNvSpPr>
          <p:nvPr>
            <p:ph type="sldNum" sz="quarter" idx="12"/>
          </p:nvPr>
        </p:nvSpPr>
        <p:spPr/>
        <p:txBody>
          <a:bodyPr/>
          <a:lstStyle/>
          <a:p>
            <a:fld id="{43BB9D05-7A46-402B-8CD9-B2C4215E743C}" type="slidenum">
              <a:rPr lang="en-GB" smtClean="0"/>
              <a:t>‹#›</a:t>
            </a:fld>
            <a:endParaRPr lang="en-GB"/>
          </a:p>
        </p:txBody>
      </p:sp>
    </p:spTree>
    <p:extLst>
      <p:ext uri="{BB962C8B-B14F-4D97-AF65-F5344CB8AC3E}">
        <p14:creationId xmlns:p14="http://schemas.microsoft.com/office/powerpoint/2010/main" val="195813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242C-FAC4-43DA-ACB8-FE37F65A34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50BA57-A654-4F4E-85B6-76246E9CCA88}"/>
              </a:ext>
            </a:extLst>
          </p:cNvPr>
          <p:cNvSpPr>
            <a:spLocks noGrp="1"/>
          </p:cNvSpPr>
          <p:nvPr>
            <p:ph type="dt" sz="half" idx="10"/>
          </p:nvPr>
        </p:nvSpPr>
        <p:spPr/>
        <p:txBody>
          <a:bodyPr/>
          <a:lstStyle/>
          <a:p>
            <a:fld id="{ECD2B3A9-7937-4568-97F4-825900D14AE7}" type="datetimeFigureOut">
              <a:rPr lang="en-GB" smtClean="0"/>
              <a:t>08/03/2021</a:t>
            </a:fld>
            <a:endParaRPr lang="en-GB"/>
          </a:p>
        </p:txBody>
      </p:sp>
      <p:sp>
        <p:nvSpPr>
          <p:cNvPr id="4" name="Footer Placeholder 3">
            <a:extLst>
              <a:ext uri="{FF2B5EF4-FFF2-40B4-BE49-F238E27FC236}">
                <a16:creationId xmlns:a16="http://schemas.microsoft.com/office/drawing/2014/main" id="{3174AD51-7309-4D18-9BC2-D970DEBDC8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FF80BC-936B-41B1-BA69-0FB9965FC4F5}"/>
              </a:ext>
            </a:extLst>
          </p:cNvPr>
          <p:cNvSpPr>
            <a:spLocks noGrp="1"/>
          </p:cNvSpPr>
          <p:nvPr>
            <p:ph type="sldNum" sz="quarter" idx="12"/>
          </p:nvPr>
        </p:nvSpPr>
        <p:spPr/>
        <p:txBody>
          <a:bodyPr/>
          <a:lstStyle/>
          <a:p>
            <a:fld id="{43BB9D05-7A46-402B-8CD9-B2C4215E743C}" type="slidenum">
              <a:rPr lang="en-GB" smtClean="0"/>
              <a:t>‹#›</a:t>
            </a:fld>
            <a:endParaRPr lang="en-GB"/>
          </a:p>
        </p:txBody>
      </p:sp>
    </p:spTree>
    <p:extLst>
      <p:ext uri="{BB962C8B-B14F-4D97-AF65-F5344CB8AC3E}">
        <p14:creationId xmlns:p14="http://schemas.microsoft.com/office/powerpoint/2010/main" val="102739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E30F04-E18C-4C27-9FDC-F9909B802F2C}"/>
              </a:ext>
            </a:extLst>
          </p:cNvPr>
          <p:cNvSpPr>
            <a:spLocks noGrp="1"/>
          </p:cNvSpPr>
          <p:nvPr>
            <p:ph type="dt" sz="half" idx="10"/>
          </p:nvPr>
        </p:nvSpPr>
        <p:spPr/>
        <p:txBody>
          <a:bodyPr/>
          <a:lstStyle/>
          <a:p>
            <a:fld id="{ECD2B3A9-7937-4568-97F4-825900D14AE7}" type="datetimeFigureOut">
              <a:rPr lang="en-GB" smtClean="0"/>
              <a:t>08/03/2021</a:t>
            </a:fld>
            <a:endParaRPr lang="en-GB"/>
          </a:p>
        </p:txBody>
      </p:sp>
      <p:sp>
        <p:nvSpPr>
          <p:cNvPr id="3" name="Footer Placeholder 2">
            <a:extLst>
              <a:ext uri="{FF2B5EF4-FFF2-40B4-BE49-F238E27FC236}">
                <a16:creationId xmlns:a16="http://schemas.microsoft.com/office/drawing/2014/main" id="{40DB144D-2014-4262-B06E-722D5AE5E0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E766F0-D3D7-4A0D-BE90-8F70174E1866}"/>
              </a:ext>
            </a:extLst>
          </p:cNvPr>
          <p:cNvSpPr>
            <a:spLocks noGrp="1"/>
          </p:cNvSpPr>
          <p:nvPr>
            <p:ph type="sldNum" sz="quarter" idx="12"/>
          </p:nvPr>
        </p:nvSpPr>
        <p:spPr/>
        <p:txBody>
          <a:bodyPr/>
          <a:lstStyle/>
          <a:p>
            <a:fld id="{43BB9D05-7A46-402B-8CD9-B2C4215E743C}" type="slidenum">
              <a:rPr lang="en-GB" smtClean="0"/>
              <a:t>‹#›</a:t>
            </a:fld>
            <a:endParaRPr lang="en-GB"/>
          </a:p>
        </p:txBody>
      </p:sp>
    </p:spTree>
    <p:extLst>
      <p:ext uri="{BB962C8B-B14F-4D97-AF65-F5344CB8AC3E}">
        <p14:creationId xmlns:p14="http://schemas.microsoft.com/office/powerpoint/2010/main" val="347727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EF1A-B224-4DF2-BC2F-79CFFF7AE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932544-2A7F-44FB-9200-4E85F33AA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62820A-B5D7-4D4C-B219-D5B7F1B9D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D5C3B-821E-4DB8-BDA4-CFCEC47227B5}"/>
              </a:ext>
            </a:extLst>
          </p:cNvPr>
          <p:cNvSpPr>
            <a:spLocks noGrp="1"/>
          </p:cNvSpPr>
          <p:nvPr>
            <p:ph type="dt" sz="half" idx="10"/>
          </p:nvPr>
        </p:nvSpPr>
        <p:spPr/>
        <p:txBody>
          <a:bodyPr/>
          <a:lstStyle/>
          <a:p>
            <a:fld id="{ECD2B3A9-7937-4568-97F4-825900D14AE7}" type="datetimeFigureOut">
              <a:rPr lang="en-GB" smtClean="0"/>
              <a:t>08/03/2021</a:t>
            </a:fld>
            <a:endParaRPr lang="en-GB"/>
          </a:p>
        </p:txBody>
      </p:sp>
      <p:sp>
        <p:nvSpPr>
          <p:cNvPr id="6" name="Footer Placeholder 5">
            <a:extLst>
              <a:ext uri="{FF2B5EF4-FFF2-40B4-BE49-F238E27FC236}">
                <a16:creationId xmlns:a16="http://schemas.microsoft.com/office/drawing/2014/main" id="{357B15E8-6533-4704-937C-BC58CBEFD7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9CFC3C-95ED-4D48-974D-558888B5C77B}"/>
              </a:ext>
            </a:extLst>
          </p:cNvPr>
          <p:cNvSpPr>
            <a:spLocks noGrp="1"/>
          </p:cNvSpPr>
          <p:nvPr>
            <p:ph type="sldNum" sz="quarter" idx="12"/>
          </p:nvPr>
        </p:nvSpPr>
        <p:spPr/>
        <p:txBody>
          <a:bodyPr/>
          <a:lstStyle/>
          <a:p>
            <a:fld id="{43BB9D05-7A46-402B-8CD9-B2C4215E743C}" type="slidenum">
              <a:rPr lang="en-GB" smtClean="0"/>
              <a:t>‹#›</a:t>
            </a:fld>
            <a:endParaRPr lang="en-GB"/>
          </a:p>
        </p:txBody>
      </p:sp>
    </p:spTree>
    <p:extLst>
      <p:ext uri="{BB962C8B-B14F-4D97-AF65-F5344CB8AC3E}">
        <p14:creationId xmlns:p14="http://schemas.microsoft.com/office/powerpoint/2010/main" val="419042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DDCD-7665-413D-8049-C260B2AE2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B0D943-8162-48AF-BD8E-F4BC413DD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296AFA-E863-4D7F-9827-E3BEE4D49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B06E7-0108-4803-8E34-BEA87E212F95}"/>
              </a:ext>
            </a:extLst>
          </p:cNvPr>
          <p:cNvSpPr>
            <a:spLocks noGrp="1"/>
          </p:cNvSpPr>
          <p:nvPr>
            <p:ph type="dt" sz="half" idx="10"/>
          </p:nvPr>
        </p:nvSpPr>
        <p:spPr/>
        <p:txBody>
          <a:bodyPr/>
          <a:lstStyle/>
          <a:p>
            <a:fld id="{ECD2B3A9-7937-4568-97F4-825900D14AE7}" type="datetimeFigureOut">
              <a:rPr lang="en-GB" smtClean="0"/>
              <a:t>08/03/2021</a:t>
            </a:fld>
            <a:endParaRPr lang="en-GB"/>
          </a:p>
        </p:txBody>
      </p:sp>
      <p:sp>
        <p:nvSpPr>
          <p:cNvPr id="6" name="Footer Placeholder 5">
            <a:extLst>
              <a:ext uri="{FF2B5EF4-FFF2-40B4-BE49-F238E27FC236}">
                <a16:creationId xmlns:a16="http://schemas.microsoft.com/office/drawing/2014/main" id="{68BCA11A-DE57-41E9-B4BE-55A1BA89B6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647669-7419-4B38-B83D-BE275FCD0782}"/>
              </a:ext>
            </a:extLst>
          </p:cNvPr>
          <p:cNvSpPr>
            <a:spLocks noGrp="1"/>
          </p:cNvSpPr>
          <p:nvPr>
            <p:ph type="sldNum" sz="quarter" idx="12"/>
          </p:nvPr>
        </p:nvSpPr>
        <p:spPr/>
        <p:txBody>
          <a:bodyPr/>
          <a:lstStyle/>
          <a:p>
            <a:fld id="{43BB9D05-7A46-402B-8CD9-B2C4215E743C}" type="slidenum">
              <a:rPr lang="en-GB" smtClean="0"/>
              <a:t>‹#›</a:t>
            </a:fld>
            <a:endParaRPr lang="en-GB"/>
          </a:p>
        </p:txBody>
      </p:sp>
    </p:spTree>
    <p:extLst>
      <p:ext uri="{BB962C8B-B14F-4D97-AF65-F5344CB8AC3E}">
        <p14:creationId xmlns:p14="http://schemas.microsoft.com/office/powerpoint/2010/main" val="146458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28E5F5-39FF-41D8-8E40-4FB01A547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264CD0-23A1-43A7-9D7A-FCA3C8794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441186-9C96-4A79-872C-B25B36650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2B3A9-7937-4568-97F4-825900D14AE7}" type="datetimeFigureOut">
              <a:rPr lang="en-GB" smtClean="0"/>
              <a:t>08/03/2021</a:t>
            </a:fld>
            <a:endParaRPr lang="en-GB"/>
          </a:p>
        </p:txBody>
      </p:sp>
      <p:sp>
        <p:nvSpPr>
          <p:cNvPr id="5" name="Footer Placeholder 4">
            <a:extLst>
              <a:ext uri="{FF2B5EF4-FFF2-40B4-BE49-F238E27FC236}">
                <a16:creationId xmlns:a16="http://schemas.microsoft.com/office/drawing/2014/main" id="{D11F61A5-197A-48E8-8CD4-3C77E4F0A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69E176-7BAC-4BD2-A17B-C19A56AAB1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B9D05-7A46-402B-8CD9-B2C4215E743C}" type="slidenum">
              <a:rPr lang="en-GB" smtClean="0"/>
              <a:t>‹#›</a:t>
            </a:fld>
            <a:endParaRPr lang="en-GB"/>
          </a:p>
        </p:txBody>
      </p:sp>
    </p:spTree>
    <p:extLst>
      <p:ext uri="{BB962C8B-B14F-4D97-AF65-F5344CB8AC3E}">
        <p14:creationId xmlns:p14="http://schemas.microsoft.com/office/powerpoint/2010/main" val="1589078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ildrenshealth@suffolk.gov.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BA0FF-EF7A-4DFC-BDB8-565BA9B48E71}"/>
              </a:ext>
            </a:extLst>
          </p:cNvPr>
          <p:cNvSpPr>
            <a:spLocks noGrp="1"/>
          </p:cNvSpPr>
          <p:nvPr>
            <p:ph type="ctrTitle"/>
          </p:nvPr>
        </p:nvSpPr>
        <p:spPr>
          <a:xfrm>
            <a:off x="1210772" y="1090732"/>
            <a:ext cx="4900144" cy="2736965"/>
          </a:xfrm>
        </p:spPr>
        <p:txBody>
          <a:bodyPr anchor="t">
            <a:noAutofit/>
          </a:bodyPr>
          <a:lstStyle/>
          <a:p>
            <a:r>
              <a:rPr lang="en-GB" sz="8800" b="1" dirty="0"/>
              <a:t>Suffolk School Nursing Service</a:t>
            </a:r>
          </a:p>
        </p:txBody>
      </p:sp>
      <p:grpSp>
        <p:nvGrpSpPr>
          <p:cNvPr id="73" name="Group 7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Cblack(2tier)">
            <a:extLst>
              <a:ext uri="{FF2B5EF4-FFF2-40B4-BE49-F238E27FC236}">
                <a16:creationId xmlns:a16="http://schemas.microsoft.com/office/drawing/2014/main" id="{9CF6AEA6-12D0-4298-A54F-E933C4033BD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7114162" y="1090732"/>
            <a:ext cx="4324849" cy="1314039"/>
          </a:xfrm>
          <a:prstGeom prst="rect">
            <a:avLst/>
          </a:prstGeom>
          <a:noFill/>
        </p:spPr>
      </p:pic>
      <p:sp>
        <p:nvSpPr>
          <p:cNvPr id="82" name="Rectangle 8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5D6475F-1DF0-4411-8644-322307CA1AE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14162" y="4473617"/>
            <a:ext cx="4324849" cy="9572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Tree>
    <p:extLst>
      <p:ext uri="{BB962C8B-B14F-4D97-AF65-F5344CB8AC3E}">
        <p14:creationId xmlns:p14="http://schemas.microsoft.com/office/powerpoint/2010/main" val="2286998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F75F-8CDB-4779-9381-283080E29C14}"/>
              </a:ext>
            </a:extLst>
          </p:cNvPr>
          <p:cNvSpPr>
            <a:spLocks noGrp="1"/>
          </p:cNvSpPr>
          <p:nvPr>
            <p:ph type="title"/>
          </p:nvPr>
        </p:nvSpPr>
        <p:spPr/>
        <p:txBody>
          <a:bodyPr/>
          <a:lstStyle/>
          <a:p>
            <a:r>
              <a:rPr lang="en-GB" dirty="0"/>
              <a:t>Local map</a:t>
            </a:r>
          </a:p>
        </p:txBody>
      </p:sp>
      <p:sp>
        <p:nvSpPr>
          <p:cNvPr id="3" name="Content Placeholder 2">
            <a:extLst>
              <a:ext uri="{FF2B5EF4-FFF2-40B4-BE49-F238E27FC236}">
                <a16:creationId xmlns:a16="http://schemas.microsoft.com/office/drawing/2014/main" id="{4642C617-7529-4779-BACF-F044B16E53B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38170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FCBC-66DE-4D5F-9D76-95DADC9EEE3A}"/>
              </a:ext>
            </a:extLst>
          </p:cNvPr>
          <p:cNvSpPr>
            <a:spLocks noGrp="1"/>
          </p:cNvSpPr>
          <p:nvPr>
            <p:ph type="title"/>
          </p:nvPr>
        </p:nvSpPr>
        <p:spPr/>
        <p:txBody>
          <a:bodyPr/>
          <a:lstStyle/>
          <a:p>
            <a:r>
              <a:rPr lang="en-GB" dirty="0"/>
              <a:t>Local staff</a:t>
            </a:r>
          </a:p>
        </p:txBody>
      </p:sp>
      <p:sp>
        <p:nvSpPr>
          <p:cNvPr id="3" name="Content Placeholder 2">
            <a:extLst>
              <a:ext uri="{FF2B5EF4-FFF2-40B4-BE49-F238E27FC236}">
                <a16:creationId xmlns:a16="http://schemas.microsoft.com/office/drawing/2014/main" id="{B769AFAA-59E1-4B40-8BA7-356CC1AF343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93861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75727-C99A-47F3-A1A0-AD7172325ABF}"/>
              </a:ext>
            </a:extLst>
          </p:cNvPr>
          <p:cNvSpPr>
            <a:spLocks noGrp="1"/>
          </p:cNvSpPr>
          <p:nvPr>
            <p:ph type="title"/>
          </p:nvPr>
        </p:nvSpPr>
        <p:spPr>
          <a:xfrm>
            <a:off x="645065" y="1463040"/>
            <a:ext cx="3796306" cy="2690949"/>
          </a:xfrm>
        </p:spPr>
        <p:txBody>
          <a:bodyPr anchor="t">
            <a:normAutofit/>
          </a:bodyPr>
          <a:lstStyle/>
          <a:p>
            <a:pPr algn="ctr"/>
            <a:r>
              <a:rPr lang="en-GB" sz="8800" dirty="0"/>
              <a:t>Signs of Safety</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6A9D9E-7F8E-4827-81AD-E3A6E41F2CD3}"/>
              </a:ext>
            </a:extLst>
          </p:cNvPr>
          <p:cNvSpPr>
            <a:spLocks noGrp="1"/>
          </p:cNvSpPr>
          <p:nvPr>
            <p:ph idx="1"/>
          </p:nvPr>
        </p:nvSpPr>
        <p:spPr>
          <a:xfrm>
            <a:off x="5284575" y="149977"/>
            <a:ext cx="6262360" cy="6049487"/>
          </a:xfrm>
        </p:spPr>
        <p:txBody>
          <a:bodyPr anchor="t">
            <a:normAutofit fontScale="92500" lnSpcReduction="10000"/>
          </a:bodyPr>
          <a:lstStyle/>
          <a:p>
            <a:pPr marL="0" indent="0" algn="ctr">
              <a:spcAft>
                <a:spcPts val="1000"/>
              </a:spcAft>
              <a:buNone/>
            </a:pPr>
            <a:r>
              <a:rPr lang="en-GB" sz="1500" dirty="0">
                <a:effectLst/>
                <a:latin typeface="Arial" panose="020B0604020202020204" pitchFamily="34" charset="0"/>
                <a:ea typeface="Calibri" panose="020F0502020204030204" pitchFamily="34" charset="0"/>
                <a:cs typeface="Arial" panose="020B0604020202020204" pitchFamily="34" charset="0"/>
              </a:rPr>
              <a:t>SCC utilises The Signs of Safety and Wellbeing framework (</a:t>
            </a:r>
            <a:r>
              <a:rPr lang="en-GB" sz="1500" dirty="0" err="1">
                <a:effectLst/>
                <a:latin typeface="Arial" panose="020B0604020202020204" pitchFamily="34" charset="0"/>
                <a:ea typeface="Calibri" panose="020F0502020204030204" pitchFamily="34" charset="0"/>
                <a:cs typeface="Arial" panose="020B0604020202020204" pitchFamily="34" charset="0"/>
              </a:rPr>
              <a:t>SoSWB</a:t>
            </a:r>
            <a:r>
              <a:rPr lang="en-GB" sz="1500" dirty="0">
                <a:effectLst/>
                <a:latin typeface="Arial" panose="020B0604020202020204" pitchFamily="34" charset="0"/>
                <a:ea typeface="Calibri" panose="020F0502020204030204" pitchFamily="34" charset="0"/>
                <a:cs typeface="Arial" panose="020B0604020202020204" pitchFamily="34" charset="0"/>
              </a:rPr>
              <a:t>) within Children and Young People’s (CYP) services. </a:t>
            </a:r>
          </a:p>
          <a:p>
            <a:pPr marL="0" indent="0" algn="ctr">
              <a:spcAft>
                <a:spcPts val="1000"/>
              </a:spcAft>
              <a:buNone/>
            </a:pPr>
            <a:r>
              <a:rPr lang="en-GB" sz="1500" dirty="0">
                <a:effectLst/>
                <a:latin typeface="Arial" panose="020B0604020202020204" pitchFamily="34" charset="0"/>
                <a:ea typeface="Calibri" panose="020F0502020204030204" pitchFamily="34" charset="0"/>
                <a:cs typeface="Arial" panose="020B0604020202020204" pitchFamily="34" charset="0"/>
              </a:rPr>
              <a:t>This supports the </a:t>
            </a:r>
            <a:r>
              <a:rPr lang="en-US" sz="1500" dirty="0">
                <a:effectLst/>
                <a:latin typeface="Arial" panose="020B0604020202020204" pitchFamily="34" charset="0"/>
                <a:ea typeface="Arial" panose="020B0604020202020204" pitchFamily="34" charset="0"/>
                <a:cs typeface="Arial" panose="020B0604020202020204" pitchFamily="34" charset="0"/>
              </a:rPr>
              <a:t>work with children, young people, and their families to be focused upon facilitating successful and sustainable change.</a:t>
            </a:r>
            <a:endParaRPr lang="en-GB" sz="1500" dirty="0">
              <a:effectLst/>
              <a:latin typeface="Arial" panose="020B0604020202020204" pitchFamily="34" charset="0"/>
              <a:ea typeface="Calibri" panose="020F0502020204030204" pitchFamily="34" charset="0"/>
              <a:cs typeface="Arial" panose="020B0604020202020204" pitchFamily="34" charset="0"/>
            </a:endParaRPr>
          </a:p>
          <a:p>
            <a:pPr marL="0" indent="0">
              <a:spcAft>
                <a:spcPts val="1000"/>
              </a:spcAft>
              <a:buNone/>
            </a:pPr>
            <a:r>
              <a:rPr lang="en-US" sz="1500" dirty="0">
                <a:effectLst/>
                <a:latin typeface="Arial" panose="020B0604020202020204" pitchFamily="34" charset="0"/>
                <a:ea typeface="Arial" panose="020B0604020202020204" pitchFamily="34" charset="0"/>
                <a:cs typeface="Arial" panose="020B0604020202020204" pitchFamily="34" charset="0"/>
              </a:rPr>
              <a:t>We want children to experience a good childhood, so that:</a:t>
            </a:r>
            <a:endParaRPr lang="en-GB" sz="15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1500" dirty="0">
                <a:effectLst/>
                <a:latin typeface="Arial" panose="020B0604020202020204" pitchFamily="34" charset="0"/>
                <a:ea typeface="Arial" panose="020B0604020202020204" pitchFamily="34" charset="0"/>
                <a:cs typeface="Arial" panose="020B0604020202020204" pitchFamily="34" charset="0"/>
              </a:rPr>
              <a:t>They reach their unique potential</a:t>
            </a:r>
            <a:endParaRPr lang="en-GB"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500" dirty="0">
                <a:effectLst/>
                <a:latin typeface="Arial" panose="020B0604020202020204" pitchFamily="34" charset="0"/>
                <a:ea typeface="Arial" panose="020B0604020202020204" pitchFamily="34" charset="0"/>
                <a:cs typeface="Arial" panose="020B0604020202020204" pitchFamily="34" charset="0"/>
              </a:rPr>
              <a:t>They become socially and economically independent in adulthood</a:t>
            </a:r>
            <a:endParaRPr lang="en-GB"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1000"/>
              </a:spcAft>
              <a:buFont typeface="Symbol" panose="05050102010706020507" pitchFamily="18" charset="2"/>
              <a:buChar char=""/>
            </a:pPr>
            <a:r>
              <a:rPr lang="en-US" sz="1500" dirty="0">
                <a:effectLst/>
                <a:latin typeface="Arial" panose="020B0604020202020204" pitchFamily="34" charset="0"/>
                <a:ea typeface="Arial" panose="020B0604020202020204" pitchFamily="34" charset="0"/>
                <a:cs typeface="Arial" panose="020B0604020202020204" pitchFamily="34" charset="0"/>
              </a:rPr>
              <a:t>They can nurture their future family successfully.</a:t>
            </a:r>
            <a:endParaRPr lang="en-GB"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1000"/>
              </a:spcAft>
              <a:buNone/>
            </a:pPr>
            <a:r>
              <a:rPr lang="en-GB" sz="1500" dirty="0">
                <a:effectLst/>
                <a:latin typeface="Arial" panose="020B0604020202020204" pitchFamily="34" charset="0"/>
                <a:ea typeface="Calibri" panose="020F0502020204030204" pitchFamily="34" charset="0"/>
                <a:cs typeface="Arial" panose="020B0604020202020204" pitchFamily="34" charset="0"/>
              </a:rPr>
              <a:t>This practice approach includes key interconnected elements which are used in combination:</a:t>
            </a:r>
          </a:p>
          <a:p>
            <a:pPr marL="342900" lvl="0" indent="-342900">
              <a:buFont typeface="Wingdings" panose="05000000000000000000" pitchFamily="2" charset="2"/>
              <a:buChar char=""/>
            </a:pPr>
            <a:r>
              <a:rPr lang="en-GB" sz="1500" dirty="0">
                <a:effectLst/>
                <a:latin typeface="Arial" panose="020B0604020202020204" pitchFamily="34" charset="0"/>
                <a:ea typeface="Times New Roman" panose="02020603050405020304" pitchFamily="18" charset="0"/>
                <a:cs typeface="Times New Roman" panose="02020603050405020304" pitchFamily="18" charset="0"/>
              </a:rPr>
              <a:t>Signs of Safety values and behaviours</a:t>
            </a:r>
          </a:p>
          <a:p>
            <a:pPr marL="342900" lvl="0" indent="-342900">
              <a:buFont typeface="Wingdings" panose="05000000000000000000" pitchFamily="2" charset="2"/>
              <a:buChar char=""/>
            </a:pPr>
            <a:r>
              <a:rPr lang="en-GB" sz="1500" dirty="0">
                <a:effectLst/>
                <a:latin typeface="Arial" panose="020B0604020202020204" pitchFamily="34" charset="0"/>
                <a:ea typeface="Times New Roman" panose="02020603050405020304" pitchFamily="18" charset="0"/>
                <a:cs typeface="Times New Roman" panose="02020603050405020304" pitchFamily="18" charset="0"/>
              </a:rPr>
              <a:t>An overarching comprehensive assessment framework for conversation, thinking and analysis</a:t>
            </a:r>
          </a:p>
          <a:p>
            <a:pPr marL="342900" lvl="0" indent="-342900">
              <a:buFont typeface="Wingdings" panose="05000000000000000000" pitchFamily="2" charset="2"/>
              <a:buChar char=""/>
            </a:pPr>
            <a:r>
              <a:rPr lang="en-GB" sz="1500" dirty="0">
                <a:effectLst/>
                <a:latin typeface="Arial" panose="020B0604020202020204" pitchFamily="34" charset="0"/>
                <a:ea typeface="Times New Roman" panose="02020603050405020304" pitchFamily="18" charset="0"/>
                <a:cs typeface="Times New Roman" panose="02020603050405020304" pitchFamily="18" charset="0"/>
              </a:rPr>
              <a:t>Ways of working with people and family’s naturally connected networks</a:t>
            </a:r>
          </a:p>
          <a:p>
            <a:pPr marL="342900" lvl="0" indent="-342900">
              <a:buFont typeface="Wingdings" panose="05000000000000000000" pitchFamily="2" charset="2"/>
              <a:buChar char=""/>
            </a:pPr>
            <a:r>
              <a:rPr lang="en-GB" sz="1500" dirty="0">
                <a:effectLst/>
                <a:latin typeface="Arial" panose="020B0604020202020204" pitchFamily="34" charset="0"/>
                <a:ea typeface="Times New Roman" panose="02020603050405020304" pitchFamily="18" charset="0"/>
                <a:cs typeface="Times New Roman" panose="02020603050405020304" pitchFamily="18" charset="0"/>
              </a:rPr>
              <a:t>Solution building principles and skills</a:t>
            </a:r>
          </a:p>
          <a:p>
            <a:pPr marL="342900" lvl="0" indent="-342900">
              <a:buFont typeface="Wingdings" panose="05000000000000000000" pitchFamily="2" charset="2"/>
              <a:buChar char=""/>
            </a:pPr>
            <a:r>
              <a:rPr lang="en-GB" sz="1500" dirty="0">
                <a:effectLst/>
                <a:latin typeface="Arial" panose="020B0604020202020204" pitchFamily="34" charset="0"/>
                <a:ea typeface="Times New Roman" panose="02020603050405020304" pitchFamily="18" charset="0"/>
                <a:cs typeface="Times New Roman" panose="02020603050405020304" pitchFamily="18" charset="0"/>
              </a:rPr>
              <a:t>Acknowledging, validating, and responding to people’s everyday lived experiences</a:t>
            </a:r>
          </a:p>
          <a:p>
            <a:pPr marL="342900" lvl="0" indent="-342900">
              <a:spcAft>
                <a:spcPts val="1000"/>
              </a:spcAft>
              <a:buFont typeface="Wingdings" panose="05000000000000000000" pitchFamily="2" charset="2"/>
              <a:buChar char=""/>
            </a:pPr>
            <a:r>
              <a:rPr lang="en-GB" sz="1500" dirty="0">
                <a:effectLst/>
                <a:latin typeface="Arial" panose="020B0604020202020204" pitchFamily="34" charset="0"/>
                <a:ea typeface="Times New Roman" panose="02020603050405020304" pitchFamily="18" charset="0"/>
                <a:cs typeface="Times New Roman" panose="02020603050405020304" pitchFamily="18" charset="0"/>
              </a:rPr>
              <a:t>Theory and research</a:t>
            </a:r>
          </a:p>
          <a:p>
            <a:pPr marL="0" indent="0" algn="ctr">
              <a:spcAft>
                <a:spcPts val="1000"/>
              </a:spcAft>
              <a:buNone/>
            </a:pPr>
            <a:r>
              <a:rPr lang="en-GB" sz="1500" dirty="0">
                <a:effectLst/>
                <a:latin typeface="Arial" panose="020B0604020202020204" pitchFamily="34" charset="0"/>
                <a:ea typeface="Calibri" panose="020F0502020204030204" pitchFamily="34" charset="0"/>
                <a:cs typeface="Arial" panose="020B0604020202020204" pitchFamily="34" charset="0"/>
              </a:rPr>
              <a:t>To ensure quality and consistency of delivery, SCC requires all clinical staff to be trained in this process and to receive regular updates and training.</a:t>
            </a:r>
          </a:p>
          <a:p>
            <a:endParaRPr lang="en-GB" sz="1400" dirty="0"/>
          </a:p>
        </p:txBody>
      </p:sp>
      <p:pic>
        <p:nvPicPr>
          <p:cNvPr id="1026" name="Picture 2" descr="Signs of Safety - Social Work Suffolk">
            <a:extLst>
              <a:ext uri="{FF2B5EF4-FFF2-40B4-BE49-F238E27FC236}">
                <a16:creationId xmlns:a16="http://schemas.microsoft.com/office/drawing/2014/main" id="{5660452B-CA3D-4F4E-8B6A-CBA31CE26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14" y="4517801"/>
            <a:ext cx="3384347" cy="188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53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5F813C-D183-4E39-B465-4F7FBF28088E}"/>
              </a:ext>
            </a:extLst>
          </p:cNvPr>
          <p:cNvSpPr>
            <a:spLocks noGrp="1"/>
          </p:cNvSpPr>
          <p:nvPr>
            <p:ph type="title"/>
          </p:nvPr>
        </p:nvSpPr>
        <p:spPr>
          <a:xfrm>
            <a:off x="913703" y="308749"/>
            <a:ext cx="2718730" cy="1914334"/>
          </a:xfrm>
        </p:spPr>
        <p:txBody>
          <a:bodyPr anchor="ctr">
            <a:normAutofit/>
          </a:bodyPr>
          <a:lstStyle/>
          <a:p>
            <a:r>
              <a:rPr lang="en-GB" sz="3200" b="1" dirty="0"/>
              <a:t>Referral received …. What happens next?</a:t>
            </a:r>
          </a:p>
        </p:txBody>
      </p:sp>
      <p:sp>
        <p:nvSpPr>
          <p:cNvPr id="3" name="Content Placeholder 2">
            <a:extLst>
              <a:ext uri="{FF2B5EF4-FFF2-40B4-BE49-F238E27FC236}">
                <a16:creationId xmlns:a16="http://schemas.microsoft.com/office/drawing/2014/main" id="{973E722B-B683-4313-BF98-D305A71E6931}"/>
              </a:ext>
            </a:extLst>
          </p:cNvPr>
          <p:cNvSpPr>
            <a:spLocks noGrp="1"/>
          </p:cNvSpPr>
          <p:nvPr>
            <p:ph idx="1"/>
          </p:nvPr>
        </p:nvSpPr>
        <p:spPr>
          <a:xfrm>
            <a:off x="3632433" y="175756"/>
            <a:ext cx="7812402" cy="6050477"/>
          </a:xfrm>
        </p:spPr>
        <p:txBody>
          <a:bodyPr anchor="ctr">
            <a:normAutofit lnSpcReduction="10000"/>
          </a:bodyPr>
          <a:lstStyle/>
          <a:p>
            <a:r>
              <a:rPr lang="en-GB" sz="1800" dirty="0"/>
              <a:t>The SN Assessment Tool will be used to support SNs and Community </a:t>
            </a:r>
            <a:br>
              <a:rPr lang="en-GB" sz="1800" dirty="0"/>
            </a:br>
            <a:r>
              <a:rPr lang="en-GB" sz="1800" dirty="0"/>
              <a:t>Staff Nurses in School Nursing (CSNs) to gain a holistic understanding of </a:t>
            </a:r>
            <a:br>
              <a:rPr lang="en-GB" sz="1800" dirty="0"/>
            </a:br>
            <a:r>
              <a:rPr lang="en-GB" sz="1800" dirty="0"/>
              <a:t>each child / young person’s (C/YP) needs, and to make an informed decision regarding the most appropriate clinical pathway and intervention/s required link.</a:t>
            </a:r>
          </a:p>
          <a:p>
            <a:endParaRPr lang="en-GB" sz="1800" dirty="0"/>
          </a:p>
          <a:p>
            <a:r>
              <a:rPr lang="en-GB" sz="1800" dirty="0"/>
              <a:t>Some C/YP and families will present with a variety of complex needs in challenging circumstances. </a:t>
            </a:r>
            <a:br>
              <a:rPr lang="en-GB" sz="1800" dirty="0"/>
            </a:br>
            <a:r>
              <a:rPr lang="en-GB" sz="1800" dirty="0"/>
              <a:t>While more than one pathway may be relevant in these cases, the C/YP will be allocated to the most appropriate pathway and level of intervention. </a:t>
            </a:r>
            <a:br>
              <a:rPr lang="en-GB" sz="1800" dirty="0"/>
            </a:br>
            <a:r>
              <a:rPr lang="en-GB" sz="1800" dirty="0"/>
              <a:t>As the needs of CYP and their families are likely to change over time, it is expected that their care pathway will change responsively to meet their needs depending on their priority.  </a:t>
            </a:r>
          </a:p>
          <a:p>
            <a:endParaRPr lang="en-GB" sz="1800" dirty="0"/>
          </a:p>
          <a:p>
            <a:r>
              <a:rPr lang="en-GB" sz="1800" dirty="0"/>
              <a:t>The School Nursing Alternative Provision (SNAP) team support CYP that attend special schools. </a:t>
            </a:r>
            <a:br>
              <a:rPr lang="en-GB" sz="1800" dirty="0"/>
            </a:br>
            <a:r>
              <a:rPr lang="en-GB" sz="1800" dirty="0"/>
              <a:t>The health needs of these CYP are often more complex and they frequently require support to be offered at a UP or UPP level. </a:t>
            </a:r>
            <a:br>
              <a:rPr lang="en-GB" sz="1800" dirty="0"/>
            </a:br>
            <a:r>
              <a:rPr lang="en-GB" sz="1800" dirty="0"/>
              <a:t>The SNAP team have their own assessment tool, care planning and discharge documentation which complement those used by the Community Learning Disability Nursing Team link. </a:t>
            </a:r>
            <a:br>
              <a:rPr lang="en-GB" sz="1800" dirty="0"/>
            </a:br>
            <a:r>
              <a:rPr lang="en-GB" sz="1800" dirty="0"/>
              <a:t>This enables CYP to have a ‘step-up’ referral to the Community Learning Disability Nursing Team if required link.</a:t>
            </a:r>
          </a:p>
        </p:txBody>
      </p:sp>
      <p:sp>
        <p:nvSpPr>
          <p:cNvPr id="4" name="TextBox 3">
            <a:extLst>
              <a:ext uri="{FF2B5EF4-FFF2-40B4-BE49-F238E27FC236}">
                <a16:creationId xmlns:a16="http://schemas.microsoft.com/office/drawing/2014/main" id="{5C79D7D6-8D8F-4176-9129-226902023793}"/>
              </a:ext>
            </a:extLst>
          </p:cNvPr>
          <p:cNvSpPr txBox="1"/>
          <p:nvPr/>
        </p:nvSpPr>
        <p:spPr>
          <a:xfrm>
            <a:off x="1006679" y="2541864"/>
            <a:ext cx="2223082" cy="923330"/>
          </a:xfrm>
          <a:prstGeom prst="rect">
            <a:avLst/>
          </a:prstGeom>
          <a:noFill/>
        </p:spPr>
        <p:txBody>
          <a:bodyPr wrap="square" rtlCol="0">
            <a:spAutoFit/>
          </a:bodyPr>
          <a:lstStyle/>
          <a:p>
            <a:r>
              <a:rPr lang="en-GB" b="1" dirty="0"/>
              <a:t>Timeline:</a:t>
            </a:r>
          </a:p>
          <a:p>
            <a:endParaRPr lang="en-GB" dirty="0"/>
          </a:p>
          <a:p>
            <a:endParaRPr lang="en-GB" dirty="0"/>
          </a:p>
        </p:txBody>
      </p:sp>
    </p:spTree>
    <p:extLst>
      <p:ext uri="{BB962C8B-B14F-4D97-AF65-F5344CB8AC3E}">
        <p14:creationId xmlns:p14="http://schemas.microsoft.com/office/powerpoint/2010/main" val="381682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D1FF6-B11F-4E8F-9E40-6348A1D5A1AE}"/>
              </a:ext>
            </a:extLst>
          </p:cNvPr>
          <p:cNvSpPr>
            <a:spLocks noGrp="1"/>
          </p:cNvSpPr>
          <p:nvPr>
            <p:ph type="title"/>
          </p:nvPr>
        </p:nvSpPr>
        <p:spPr>
          <a:xfrm>
            <a:off x="645065" y="1463040"/>
            <a:ext cx="3796306" cy="2690949"/>
          </a:xfrm>
        </p:spPr>
        <p:txBody>
          <a:bodyPr anchor="t">
            <a:normAutofit/>
          </a:bodyPr>
          <a:lstStyle/>
          <a:p>
            <a:r>
              <a:rPr lang="en-GB" sz="6600" b="1" dirty="0"/>
              <a:t>Screening </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8A3A7B9E-2525-4DF7-A127-40A94CCAAE2B}"/>
              </a:ext>
            </a:extLst>
          </p:cNvPr>
          <p:cNvSpPr>
            <a:spLocks noGrp="1"/>
          </p:cNvSpPr>
          <p:nvPr>
            <p:ph idx="1"/>
          </p:nvPr>
        </p:nvSpPr>
        <p:spPr>
          <a:xfrm>
            <a:off x="5452844" y="354959"/>
            <a:ext cx="6094091" cy="5777393"/>
          </a:xfrm>
        </p:spPr>
        <p:txBody>
          <a:bodyPr anchor="t">
            <a:normAutofit lnSpcReduction="10000"/>
          </a:bodyPr>
          <a:lstStyle/>
          <a:p>
            <a:pPr marL="0" indent="0">
              <a:buNone/>
            </a:pPr>
            <a:r>
              <a:rPr lang="en-GB" sz="3200" dirty="0"/>
              <a:t>Screening is a way of finding out if people are at higher risk of a health problem, so that early treatment can be offered, or information given to help them make informed decisions.</a:t>
            </a:r>
          </a:p>
          <a:p>
            <a:pPr marL="0" indent="0">
              <a:buNone/>
            </a:pPr>
            <a:endParaRPr lang="en-GB" sz="3200" dirty="0"/>
          </a:p>
          <a:p>
            <a:pPr marL="0" indent="0">
              <a:buNone/>
            </a:pPr>
            <a:r>
              <a:rPr lang="en-GB" sz="3200" dirty="0"/>
              <a:t>Holistic screening approach for Reception Children;</a:t>
            </a:r>
          </a:p>
          <a:p>
            <a:pPr marL="0" indent="0">
              <a:buNone/>
            </a:pPr>
            <a:r>
              <a:rPr lang="en-GB" sz="3200" dirty="0"/>
              <a:t>Hearing</a:t>
            </a:r>
          </a:p>
          <a:p>
            <a:pPr marL="0" indent="0">
              <a:buNone/>
            </a:pPr>
            <a:r>
              <a:rPr lang="en-GB" sz="3200" dirty="0"/>
              <a:t>Vision </a:t>
            </a:r>
          </a:p>
          <a:p>
            <a:pPr marL="0" indent="0">
              <a:buNone/>
            </a:pPr>
            <a:r>
              <a:rPr lang="en-GB" sz="3200" dirty="0"/>
              <a:t>Height &amp; Weight</a:t>
            </a:r>
          </a:p>
        </p:txBody>
      </p:sp>
    </p:spTree>
    <p:extLst>
      <p:ext uri="{BB962C8B-B14F-4D97-AF65-F5344CB8AC3E}">
        <p14:creationId xmlns:p14="http://schemas.microsoft.com/office/powerpoint/2010/main" val="1668268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D732F-461E-4C79-87BF-98246EF4B7C5}"/>
              </a:ext>
            </a:extLst>
          </p:cNvPr>
          <p:cNvSpPr>
            <a:spLocks noGrp="1"/>
          </p:cNvSpPr>
          <p:nvPr>
            <p:ph type="title"/>
          </p:nvPr>
        </p:nvSpPr>
        <p:spPr>
          <a:xfrm>
            <a:off x="727844" y="1488207"/>
            <a:ext cx="3796306" cy="2690949"/>
          </a:xfrm>
        </p:spPr>
        <p:txBody>
          <a:bodyPr anchor="t">
            <a:normAutofit/>
          </a:bodyPr>
          <a:lstStyle/>
          <a:p>
            <a:r>
              <a:rPr lang="en-GB" sz="7200" b="1" dirty="0"/>
              <a:t>Screening</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B45E38-53FC-40AC-8ABD-568E921B8EED}"/>
              </a:ext>
            </a:extLst>
          </p:cNvPr>
          <p:cNvSpPr>
            <a:spLocks noGrp="1"/>
          </p:cNvSpPr>
          <p:nvPr>
            <p:ph idx="1"/>
          </p:nvPr>
        </p:nvSpPr>
        <p:spPr>
          <a:xfrm>
            <a:off x="5530384" y="253639"/>
            <a:ext cx="5887033" cy="5903880"/>
          </a:xfrm>
        </p:spPr>
        <p:txBody>
          <a:bodyPr anchor="t">
            <a:normAutofit fontScale="92500" lnSpcReduction="10000"/>
          </a:bodyPr>
          <a:lstStyle/>
          <a:p>
            <a:pPr marL="0" indent="0" algn="ctr">
              <a:buNone/>
            </a:pPr>
            <a:r>
              <a:rPr lang="en-GB" dirty="0"/>
              <a:t>Child Health Screening Practitioners (CHSPs) are responsible for organising, co-ordinating and overseeing the school screening in their area.</a:t>
            </a:r>
          </a:p>
          <a:p>
            <a:pPr marL="0" indent="0">
              <a:buNone/>
            </a:pPr>
            <a:r>
              <a:rPr lang="en-GB" dirty="0"/>
              <a:t>This includes:</a:t>
            </a:r>
          </a:p>
          <a:p>
            <a:r>
              <a:rPr lang="en-GB" dirty="0"/>
              <a:t>Liaison with the school in advance of the screening to ensure appropriate room allocation.</a:t>
            </a:r>
          </a:p>
          <a:p>
            <a:r>
              <a:rPr lang="en-GB" dirty="0"/>
              <a:t>Ensuring schools are aware of the details of all pupils required to have screening and the day it will be carried out.</a:t>
            </a:r>
          </a:p>
          <a:p>
            <a:r>
              <a:rPr lang="en-GB" dirty="0"/>
              <a:t>Teachers should be invited to put forward any concerns regarding any child's development prior to screening.</a:t>
            </a:r>
          </a:p>
          <a:p>
            <a:r>
              <a:rPr lang="en-GB" dirty="0"/>
              <a:t>Parents will have received a health questionnaire.</a:t>
            </a:r>
          </a:p>
          <a:p>
            <a:endParaRPr lang="en-GB" sz="2000" dirty="0"/>
          </a:p>
        </p:txBody>
      </p:sp>
    </p:spTree>
    <p:extLst>
      <p:ext uri="{BB962C8B-B14F-4D97-AF65-F5344CB8AC3E}">
        <p14:creationId xmlns:p14="http://schemas.microsoft.com/office/powerpoint/2010/main" val="159196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5FCA8-AFB0-4FBB-9EAA-930E6DE665E9}"/>
              </a:ext>
            </a:extLst>
          </p:cNvPr>
          <p:cNvSpPr>
            <a:spLocks noGrp="1"/>
          </p:cNvSpPr>
          <p:nvPr>
            <p:ph type="title"/>
          </p:nvPr>
        </p:nvSpPr>
        <p:spPr>
          <a:xfrm>
            <a:off x="867244" y="799212"/>
            <a:ext cx="5315442" cy="1035781"/>
          </a:xfrm>
        </p:spPr>
        <p:txBody>
          <a:bodyPr anchor="ctr">
            <a:normAutofit fontScale="90000"/>
          </a:bodyPr>
          <a:lstStyle/>
          <a:p>
            <a:r>
              <a:rPr lang="en-GB" sz="6000" b="1" dirty="0"/>
              <a:t>Chat Health </a:t>
            </a:r>
            <a:r>
              <a:rPr lang="en-GB" sz="1400" dirty="0"/>
              <a:t>– picture is link to video</a:t>
            </a:r>
            <a:endParaRPr lang="en-GB" sz="3600" dirty="0"/>
          </a:p>
        </p:txBody>
      </p:sp>
      <p:sp>
        <p:nvSpPr>
          <p:cNvPr id="3" name="Content Placeholder 2">
            <a:extLst>
              <a:ext uri="{FF2B5EF4-FFF2-40B4-BE49-F238E27FC236}">
                <a16:creationId xmlns:a16="http://schemas.microsoft.com/office/drawing/2014/main" id="{DAAE5A8C-0028-4EF9-87D3-3B029D4F6911}"/>
              </a:ext>
            </a:extLst>
          </p:cNvPr>
          <p:cNvSpPr>
            <a:spLocks noGrp="1"/>
          </p:cNvSpPr>
          <p:nvPr>
            <p:ph idx="1"/>
          </p:nvPr>
        </p:nvSpPr>
        <p:spPr>
          <a:xfrm>
            <a:off x="463692" y="2200117"/>
            <a:ext cx="6052551" cy="4114097"/>
          </a:xfrm>
        </p:spPr>
        <p:txBody>
          <a:bodyPr anchor="ctr">
            <a:normAutofit lnSpcReduction="10000"/>
          </a:bodyPr>
          <a:lstStyle/>
          <a:p>
            <a:pPr marL="0" indent="0" algn="ctr">
              <a:buNone/>
            </a:pPr>
            <a:r>
              <a:rPr lang="en-GB" sz="1600" dirty="0"/>
              <a:t>ChatHealth is an easy way for young people (aged 11-19 years) to confidentially ask for help about a range of issues, or make an appointment with a school nurse, by sending a text message.  </a:t>
            </a:r>
          </a:p>
          <a:p>
            <a:pPr marL="0" indent="0" algn="ctr">
              <a:buNone/>
            </a:pPr>
            <a:r>
              <a:rPr lang="en-GB" sz="1600" dirty="0"/>
              <a:t>This service is provided by Suffolk County Council's School Nursing Service covering all of Suffolk including Lowestoft and Waveney and aims to provide timely and convenient access to confidential health advice for students, including issues about: </a:t>
            </a:r>
          </a:p>
          <a:p>
            <a:r>
              <a:rPr lang="en-GB" sz="1600" dirty="0"/>
              <a:t>Sexual health</a:t>
            </a:r>
          </a:p>
          <a:p>
            <a:r>
              <a:rPr lang="en-GB" sz="1600" dirty="0"/>
              <a:t>Emotional health and wellbeing</a:t>
            </a:r>
          </a:p>
          <a:p>
            <a:r>
              <a:rPr lang="en-GB" sz="1600" dirty="0"/>
              <a:t>Bullying</a:t>
            </a:r>
          </a:p>
          <a:p>
            <a:r>
              <a:rPr lang="en-GB" sz="1600" dirty="0"/>
              <a:t>Healthy eating</a:t>
            </a:r>
          </a:p>
          <a:p>
            <a:r>
              <a:rPr lang="en-GB" sz="1600" dirty="0"/>
              <a:t>Smoking, drugs and alcohol</a:t>
            </a:r>
          </a:p>
          <a:p>
            <a:r>
              <a:rPr lang="en-GB" sz="1600" dirty="0"/>
              <a:t>Self harm</a:t>
            </a:r>
          </a:p>
          <a:p>
            <a:r>
              <a:rPr lang="en-GB" sz="1600" dirty="0"/>
              <a:t>General health concerns</a:t>
            </a:r>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0E486043-6012-4D38-9939-F43B8A01A3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0493" y="1293371"/>
            <a:ext cx="4223252" cy="43315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52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A0DCA-5956-4906-A92D-0F352764416D}"/>
              </a:ext>
            </a:extLst>
          </p:cNvPr>
          <p:cNvSpPr>
            <a:spLocks noGrp="1"/>
          </p:cNvSpPr>
          <p:nvPr>
            <p:ph type="title"/>
          </p:nvPr>
        </p:nvSpPr>
        <p:spPr>
          <a:xfrm>
            <a:off x="1153618" y="1239927"/>
            <a:ext cx="4008586" cy="4680583"/>
          </a:xfrm>
        </p:spPr>
        <p:txBody>
          <a:bodyPr anchor="ctr">
            <a:normAutofit/>
          </a:bodyPr>
          <a:lstStyle/>
          <a:p>
            <a:r>
              <a:rPr lang="en-GB" sz="5200"/>
              <a:t>Contacting the School Nursing Service</a:t>
            </a:r>
          </a:p>
        </p:txBody>
      </p:sp>
      <p:sp>
        <p:nvSpPr>
          <p:cNvPr id="3" name="Content Placeholder 2">
            <a:extLst>
              <a:ext uri="{FF2B5EF4-FFF2-40B4-BE49-F238E27FC236}">
                <a16:creationId xmlns:a16="http://schemas.microsoft.com/office/drawing/2014/main" id="{B6ED2A55-2373-40E9-9A8F-12C7B8153E19}"/>
              </a:ext>
            </a:extLst>
          </p:cNvPr>
          <p:cNvSpPr>
            <a:spLocks noGrp="1"/>
          </p:cNvSpPr>
          <p:nvPr>
            <p:ph idx="1"/>
          </p:nvPr>
        </p:nvSpPr>
        <p:spPr>
          <a:xfrm>
            <a:off x="4388696" y="491012"/>
            <a:ext cx="6649686" cy="5505751"/>
          </a:xfrm>
        </p:spPr>
        <p:txBody>
          <a:bodyPr anchor="ctr">
            <a:normAutofit lnSpcReduction="10000"/>
          </a:bodyPr>
          <a:lstStyle/>
          <a:p>
            <a:r>
              <a:rPr lang="en-GB" dirty="0"/>
              <a:t>Call our Health Business Centre on 0345 607 8866 or email </a:t>
            </a:r>
            <a:r>
              <a:rPr lang="en-GB" dirty="0">
                <a:hlinkClick r:id="rId2"/>
              </a:rPr>
              <a:t>childrenshealth@suffolk.gov.uk</a:t>
            </a:r>
            <a:r>
              <a:rPr lang="en-GB" dirty="0"/>
              <a:t> </a:t>
            </a:r>
          </a:p>
          <a:p>
            <a:pPr marL="0" indent="0">
              <a:buNone/>
            </a:pPr>
            <a:endParaRPr lang="en-GB" sz="1600" dirty="0"/>
          </a:p>
          <a:p>
            <a:r>
              <a:rPr lang="en-GB" sz="3200" b="1" dirty="0"/>
              <a:t>Referrals</a:t>
            </a:r>
          </a:p>
          <a:p>
            <a:endParaRPr lang="en-GB" sz="1600" dirty="0"/>
          </a:p>
          <a:p>
            <a:r>
              <a:rPr lang="en-GB" sz="2400" dirty="0"/>
              <a:t>If you would like to make a referral for some additional support from a School Nurse, please complete our referral form found on SCC Website under School Nursing.</a:t>
            </a:r>
          </a:p>
          <a:p>
            <a:endParaRPr lang="en-GB" sz="2400" dirty="0"/>
          </a:p>
          <a:p>
            <a:r>
              <a:rPr lang="en-GB" sz="2400" dirty="0"/>
              <a:t>Please note, a parent, carer or young person, you can self refer either via the referral form, calling us on 0345 607 8866 or via ChatHealth.</a:t>
            </a:r>
          </a:p>
          <a:p>
            <a:endParaRPr lang="en-GB" sz="1600" dirty="0"/>
          </a:p>
        </p:txBody>
      </p:sp>
    </p:spTree>
    <p:extLst>
      <p:ext uri="{BB962C8B-B14F-4D97-AF65-F5344CB8AC3E}">
        <p14:creationId xmlns:p14="http://schemas.microsoft.com/office/powerpoint/2010/main" val="2565763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3" name="Rectangle 12">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AD193FC-A5F6-401F-A90A-1F7E792A7F4C}"/>
              </a:ext>
            </a:extLst>
          </p:cNvPr>
          <p:cNvPicPr>
            <a:picLocks noGrp="1" noChangeAspect="1"/>
          </p:cNvPicPr>
          <p:nvPr>
            <p:ph idx="1"/>
          </p:nvPr>
        </p:nvPicPr>
        <p:blipFill rotWithShape="1">
          <a:blip r:embed="rId2"/>
          <a:srcRect b="25279"/>
          <a:stretch/>
        </p:blipFill>
        <p:spPr>
          <a:xfrm>
            <a:off x="838200" y="704765"/>
            <a:ext cx="10628376" cy="5440003"/>
          </a:xfrm>
          <a:prstGeom prst="rect">
            <a:avLst/>
          </a:prstGeom>
        </p:spPr>
      </p:pic>
    </p:spTree>
    <p:extLst>
      <p:ext uri="{BB962C8B-B14F-4D97-AF65-F5344CB8AC3E}">
        <p14:creationId xmlns:p14="http://schemas.microsoft.com/office/powerpoint/2010/main" val="4167869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3" name="Rectangle 12">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D9E8799-6AA7-4207-9A04-1FD0A90DE4FB}"/>
              </a:ext>
            </a:extLst>
          </p:cNvPr>
          <p:cNvPicPr>
            <a:picLocks noGrp="1" noChangeAspect="1"/>
          </p:cNvPicPr>
          <p:nvPr>
            <p:ph idx="1"/>
          </p:nvPr>
        </p:nvPicPr>
        <p:blipFill rotWithShape="1">
          <a:blip r:embed="rId2"/>
          <a:srcRect t="3073" b="21933"/>
          <a:stretch/>
        </p:blipFill>
        <p:spPr>
          <a:xfrm>
            <a:off x="838200" y="704765"/>
            <a:ext cx="10628376" cy="5440003"/>
          </a:xfrm>
          <a:prstGeom prst="rect">
            <a:avLst/>
          </a:prstGeom>
        </p:spPr>
      </p:pic>
    </p:spTree>
    <p:extLst>
      <p:ext uri="{BB962C8B-B14F-4D97-AF65-F5344CB8AC3E}">
        <p14:creationId xmlns:p14="http://schemas.microsoft.com/office/powerpoint/2010/main" val="13960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884E7-43D9-4F83-B3E6-B37C49A81337}"/>
              </a:ext>
            </a:extLst>
          </p:cNvPr>
          <p:cNvSpPr>
            <a:spLocks noGrp="1"/>
          </p:cNvSpPr>
          <p:nvPr>
            <p:ph type="title"/>
          </p:nvPr>
        </p:nvSpPr>
        <p:spPr>
          <a:xfrm>
            <a:off x="645065" y="1463040"/>
            <a:ext cx="3796306" cy="2690949"/>
          </a:xfrm>
        </p:spPr>
        <p:txBody>
          <a:bodyPr anchor="t">
            <a:normAutofit/>
          </a:bodyPr>
          <a:lstStyle/>
          <a:p>
            <a:r>
              <a:rPr lang="en-GB" sz="4800" dirty="0"/>
              <a:t>Suffolk School Nursing Service</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C6BA7D-2F5D-461F-BBEF-473C7AAD8D80}"/>
              </a:ext>
            </a:extLst>
          </p:cNvPr>
          <p:cNvSpPr>
            <a:spLocks noGrp="1"/>
          </p:cNvSpPr>
          <p:nvPr>
            <p:ph idx="1"/>
          </p:nvPr>
        </p:nvSpPr>
        <p:spPr>
          <a:xfrm>
            <a:off x="5343374" y="354960"/>
            <a:ext cx="6203561" cy="5769394"/>
          </a:xfrm>
        </p:spPr>
        <p:txBody>
          <a:bodyPr anchor="t">
            <a:normAutofit/>
          </a:bodyPr>
          <a:lstStyle/>
          <a:p>
            <a:r>
              <a:rPr lang="en-GB" sz="2400" dirty="0">
                <a:effectLst/>
              </a:rPr>
              <a:t>School Nurses are qualified nurses or midwives with specialist community public health training and can offer children, young people and families with children aged 5 to 19 years, including:</a:t>
            </a:r>
          </a:p>
          <a:p>
            <a:pPr>
              <a:buFont typeface="Arial" panose="020B0604020202020204" pitchFamily="34" charset="0"/>
              <a:buChar char="•"/>
            </a:pPr>
            <a:r>
              <a:rPr lang="en-GB" sz="2400" dirty="0"/>
              <a:t>S</a:t>
            </a:r>
            <a:r>
              <a:rPr lang="en-GB" sz="2400" dirty="0">
                <a:effectLst/>
              </a:rPr>
              <a:t>upport for the health and well-being </a:t>
            </a:r>
          </a:p>
          <a:p>
            <a:pPr>
              <a:buFont typeface="Arial" panose="020B0604020202020204" pitchFamily="34" charset="0"/>
              <a:buChar char="•"/>
            </a:pPr>
            <a:r>
              <a:rPr lang="en-GB" sz="2400" dirty="0"/>
              <a:t>S</a:t>
            </a:r>
            <a:r>
              <a:rPr lang="en-GB" sz="2400" dirty="0">
                <a:effectLst/>
              </a:rPr>
              <a:t>upport, advice and information on difficulties such as anxiety, stress and depression</a:t>
            </a:r>
          </a:p>
          <a:p>
            <a:pPr>
              <a:buFont typeface="Arial" panose="020B0604020202020204" pitchFamily="34" charset="0"/>
              <a:buChar char="•"/>
            </a:pPr>
            <a:r>
              <a:rPr lang="en-GB" sz="2400" dirty="0">
                <a:effectLst/>
              </a:rPr>
              <a:t>National Child Measurement Programme (NCMP) in Reception and Year 6</a:t>
            </a:r>
          </a:p>
          <a:p>
            <a:pPr>
              <a:buFont typeface="Arial" panose="020B0604020202020204" pitchFamily="34" charset="0"/>
              <a:buChar char="•"/>
            </a:pPr>
            <a:r>
              <a:rPr lang="en-GB" sz="2400" dirty="0"/>
              <a:t>H</a:t>
            </a:r>
            <a:r>
              <a:rPr lang="en-GB" sz="2400" dirty="0">
                <a:effectLst/>
              </a:rPr>
              <a:t>earing and Vision screening in Reception</a:t>
            </a:r>
          </a:p>
          <a:p>
            <a:pPr>
              <a:buFont typeface="Arial" panose="020B0604020202020204" pitchFamily="34" charset="0"/>
              <a:buChar char="•"/>
            </a:pPr>
            <a:r>
              <a:rPr lang="en-GB" sz="2400" dirty="0"/>
              <a:t>A</a:t>
            </a:r>
            <a:r>
              <a:rPr lang="en-GB" sz="2400" dirty="0">
                <a:effectLst/>
              </a:rPr>
              <a:t>ccess to a range of parental workshops in schools</a:t>
            </a:r>
          </a:p>
          <a:p>
            <a:pPr>
              <a:buFont typeface="Arial" panose="020B0604020202020204" pitchFamily="34" charset="0"/>
              <a:buChar char="•"/>
            </a:pPr>
            <a:r>
              <a:rPr lang="en-GB" sz="2400" dirty="0">
                <a:effectLst/>
              </a:rPr>
              <a:t>ChatHealth, our school nursing texting service</a:t>
            </a:r>
          </a:p>
          <a:p>
            <a:endParaRPr lang="en-GB" sz="2400" dirty="0"/>
          </a:p>
        </p:txBody>
      </p:sp>
    </p:spTree>
    <p:extLst>
      <p:ext uri="{BB962C8B-B14F-4D97-AF65-F5344CB8AC3E}">
        <p14:creationId xmlns:p14="http://schemas.microsoft.com/office/powerpoint/2010/main" val="312013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3" name="Rectangle 12">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EAEABF5-53A6-4A46-A951-3391A49865C2}"/>
              </a:ext>
            </a:extLst>
          </p:cNvPr>
          <p:cNvPicPr>
            <a:picLocks noGrp="1" noChangeAspect="1"/>
          </p:cNvPicPr>
          <p:nvPr>
            <p:ph idx="1"/>
          </p:nvPr>
        </p:nvPicPr>
        <p:blipFill rotWithShape="1">
          <a:blip r:embed="rId2"/>
          <a:srcRect b="25279"/>
          <a:stretch/>
        </p:blipFill>
        <p:spPr>
          <a:xfrm>
            <a:off x="838200" y="704765"/>
            <a:ext cx="10628376" cy="5440003"/>
          </a:xfrm>
          <a:prstGeom prst="rect">
            <a:avLst/>
          </a:prstGeom>
        </p:spPr>
      </p:pic>
    </p:spTree>
    <p:extLst>
      <p:ext uri="{BB962C8B-B14F-4D97-AF65-F5344CB8AC3E}">
        <p14:creationId xmlns:p14="http://schemas.microsoft.com/office/powerpoint/2010/main" val="2015230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3" name="Rectangle 12">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8473EF5-ABDD-46D0-96D1-CC6DFB966F57}"/>
              </a:ext>
            </a:extLst>
          </p:cNvPr>
          <p:cNvPicPr>
            <a:picLocks noGrp="1" noChangeAspect="1"/>
          </p:cNvPicPr>
          <p:nvPr>
            <p:ph idx="1"/>
          </p:nvPr>
        </p:nvPicPr>
        <p:blipFill rotWithShape="1">
          <a:blip r:embed="rId2"/>
          <a:srcRect t="15624" b="6233"/>
          <a:stretch/>
        </p:blipFill>
        <p:spPr>
          <a:xfrm>
            <a:off x="838200" y="704765"/>
            <a:ext cx="10628376" cy="5440003"/>
          </a:xfrm>
          <a:prstGeom prst="rect">
            <a:avLst/>
          </a:prstGeom>
        </p:spPr>
      </p:pic>
    </p:spTree>
    <p:extLst>
      <p:ext uri="{BB962C8B-B14F-4D97-AF65-F5344CB8AC3E}">
        <p14:creationId xmlns:p14="http://schemas.microsoft.com/office/powerpoint/2010/main" val="242670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638F8-BB8E-4ACA-911E-F03716053211}"/>
              </a:ext>
            </a:extLst>
          </p:cNvPr>
          <p:cNvSpPr>
            <a:spLocks noGrp="1"/>
          </p:cNvSpPr>
          <p:nvPr>
            <p:ph type="title"/>
          </p:nvPr>
        </p:nvSpPr>
        <p:spPr>
          <a:xfrm>
            <a:off x="415810" y="525982"/>
            <a:ext cx="4741496" cy="1200361"/>
          </a:xfrm>
        </p:spPr>
        <p:txBody>
          <a:bodyPr anchor="b">
            <a:noAutofit/>
          </a:bodyPr>
          <a:lstStyle/>
          <a:p>
            <a:pPr algn="ctr"/>
            <a:r>
              <a:rPr lang="en-GB" sz="2800" b="1" dirty="0"/>
              <a:t>We provide a range of services to help children &amp; young people stay safe, happy and healthy.</a:t>
            </a:r>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979DCF-A2F3-421E-9747-83958870549A}"/>
              </a:ext>
            </a:extLst>
          </p:cNvPr>
          <p:cNvSpPr>
            <a:spLocks noGrp="1"/>
          </p:cNvSpPr>
          <p:nvPr>
            <p:ph idx="1"/>
          </p:nvPr>
        </p:nvSpPr>
        <p:spPr>
          <a:xfrm>
            <a:off x="616532" y="2190915"/>
            <a:ext cx="4634975" cy="3511943"/>
          </a:xfrm>
        </p:spPr>
        <p:txBody>
          <a:bodyPr anchor="ctr">
            <a:normAutofit/>
          </a:bodyPr>
          <a:lstStyle/>
          <a:p>
            <a:pPr marL="0" indent="0">
              <a:buNone/>
            </a:pPr>
            <a:r>
              <a:rPr lang="en-GB" sz="2400" dirty="0"/>
              <a:t>We work alongside other agencies such as:</a:t>
            </a:r>
          </a:p>
          <a:p>
            <a:r>
              <a:rPr lang="en-GB" sz="2400" dirty="0"/>
              <a:t>Health visitors</a:t>
            </a:r>
          </a:p>
          <a:p>
            <a:r>
              <a:rPr lang="en-GB" sz="2400" dirty="0"/>
              <a:t>GPs</a:t>
            </a:r>
          </a:p>
          <a:p>
            <a:r>
              <a:rPr lang="en-GB" sz="2400" dirty="0"/>
              <a:t>Schools</a:t>
            </a:r>
          </a:p>
          <a:p>
            <a:r>
              <a:rPr lang="en-GB" sz="2400" dirty="0"/>
              <a:t>Voluntary and community groups</a:t>
            </a:r>
          </a:p>
          <a:p>
            <a:r>
              <a:rPr lang="en-GB" sz="2400" dirty="0"/>
              <a:t>Other children's services, such as social care</a:t>
            </a:r>
          </a:p>
          <a:p>
            <a:endParaRPr lang="en-GB" sz="2400" dirty="0"/>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932817325">
            <a:extLst>
              <a:ext uri="{FF2B5EF4-FFF2-40B4-BE49-F238E27FC236}">
                <a16:creationId xmlns:a16="http://schemas.microsoft.com/office/drawing/2014/main" id="{79C0029B-57EA-441F-8D8E-998E8FFA6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89" t="34563" r="25089" b="36037"/>
          <a:stretch>
            <a:fillRect/>
          </a:stretch>
        </p:blipFill>
        <p:spPr bwMode="auto">
          <a:xfrm>
            <a:off x="5696790" y="2231876"/>
            <a:ext cx="6188241" cy="179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4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790C6-FBE9-4C01-AFD8-2FAEDB93E68C}"/>
              </a:ext>
            </a:extLst>
          </p:cNvPr>
          <p:cNvSpPr>
            <a:spLocks noGrp="1"/>
          </p:cNvSpPr>
          <p:nvPr>
            <p:ph type="title"/>
          </p:nvPr>
        </p:nvSpPr>
        <p:spPr>
          <a:xfrm>
            <a:off x="1043631" y="873940"/>
            <a:ext cx="5052369" cy="1035781"/>
          </a:xfrm>
        </p:spPr>
        <p:txBody>
          <a:bodyPr anchor="ctr">
            <a:normAutofit/>
          </a:bodyPr>
          <a:lstStyle/>
          <a:p>
            <a:pPr marL="342900" lvl="0" indent="-342900">
              <a:spcAft>
                <a:spcPts val="1200"/>
              </a:spcAft>
            </a:pPr>
            <a:r>
              <a:rPr lang="en-GB" sz="1200" b="1" kern="0" dirty="0">
                <a:effectLst/>
                <a:latin typeface="Arial" panose="020B0604020202020204" pitchFamily="34" charset="0"/>
                <a:ea typeface="MS Gothic" panose="020B0609070205080204" pitchFamily="49" charset="-128"/>
                <a:cs typeface="Times New Roman" panose="02020603050405020304" pitchFamily="18" charset="0"/>
              </a:rPr>
              <a:t>SCHOOL NURSING MODEL STRUCTURE OVERVIEW</a:t>
            </a:r>
            <a:br>
              <a:rPr lang="en-GB" sz="1200" b="1" kern="0" dirty="0">
                <a:effectLst/>
                <a:latin typeface="Arial" panose="020B0604020202020204" pitchFamily="34" charset="0"/>
                <a:ea typeface="MS Gothic" panose="020B0609070205080204" pitchFamily="49" charset="-128"/>
                <a:cs typeface="Times New Roman" panose="02020603050405020304" pitchFamily="18" charset="0"/>
              </a:rPr>
            </a:br>
            <a:br>
              <a:rPr lang="en-GB" sz="1200" b="1" kern="0" dirty="0">
                <a:effectLst/>
                <a:latin typeface="Arial" panose="020B0604020202020204" pitchFamily="34" charset="0"/>
                <a:ea typeface="MS Gothic" panose="020B0609070205080204" pitchFamily="49" charset="-128"/>
                <a:cs typeface="Times New Roman" panose="02020603050405020304" pitchFamily="18" charset="0"/>
              </a:rPr>
            </a:br>
            <a:r>
              <a:rPr lang="en-GB" sz="1200" dirty="0">
                <a:effectLst/>
                <a:latin typeface="Arial" panose="020B0604020202020204" pitchFamily="34" charset="0"/>
                <a:ea typeface="Calibri" panose="020F0502020204030204" pitchFamily="34" charset="0"/>
                <a:cs typeface="Arial" panose="020B0604020202020204" pitchFamily="34" charset="0"/>
              </a:rPr>
              <a:t>The Suffolk School Nursing Model is based on the four domains and is delivered using an integrated approach.  </a:t>
            </a:r>
            <a:br>
              <a:rPr lang="en-GB" sz="1200" dirty="0">
                <a:effectLst/>
                <a:latin typeface="Arial" panose="020B0604020202020204" pitchFamily="34" charset="0"/>
                <a:ea typeface="Calibri" panose="020F0502020204030204" pitchFamily="34" charset="0"/>
                <a:cs typeface="Arial" panose="020B0604020202020204" pitchFamily="34" charset="0"/>
              </a:rPr>
            </a:br>
            <a:endParaRPr lang="en-GB" sz="1200" dirty="0"/>
          </a:p>
        </p:txBody>
      </p:sp>
      <p:sp>
        <p:nvSpPr>
          <p:cNvPr id="3" name="Content Placeholder 2">
            <a:extLst>
              <a:ext uri="{FF2B5EF4-FFF2-40B4-BE49-F238E27FC236}">
                <a16:creationId xmlns:a16="http://schemas.microsoft.com/office/drawing/2014/main" id="{C747A724-F7B9-4570-8234-C20224279B3D}"/>
              </a:ext>
            </a:extLst>
          </p:cNvPr>
          <p:cNvSpPr>
            <a:spLocks noGrp="1"/>
          </p:cNvSpPr>
          <p:nvPr>
            <p:ph idx="1"/>
          </p:nvPr>
        </p:nvSpPr>
        <p:spPr>
          <a:xfrm>
            <a:off x="286173" y="2239785"/>
            <a:ext cx="6248406" cy="4114103"/>
          </a:xfrm>
        </p:spPr>
        <p:txBody>
          <a:bodyPr anchor="ctr">
            <a:normAutofit fontScale="92500" lnSpcReduction="20000"/>
          </a:bodyPr>
          <a:lstStyle/>
          <a:p>
            <a:pPr marL="0" indent="0">
              <a:buNone/>
            </a:pPr>
            <a:r>
              <a:rPr lang="en-GB" sz="1400" dirty="0"/>
              <a:t>Community Offer</a:t>
            </a:r>
          </a:p>
          <a:p>
            <a:r>
              <a:rPr lang="en-GB" sz="1400" dirty="0"/>
              <a:t>A range of services (including GP, education, and community health services) for children, young people, and their families, that support children to reach their potential. </a:t>
            </a:r>
            <a:br>
              <a:rPr lang="en-GB" sz="1400" dirty="0"/>
            </a:br>
            <a:r>
              <a:rPr lang="en-GB" sz="1400" dirty="0"/>
              <a:t>SCC’s SN teams will work in partnership with other service providers to identify and meet the health needs of the local community.</a:t>
            </a:r>
          </a:p>
          <a:p>
            <a:pPr marL="0" indent="0">
              <a:buNone/>
            </a:pPr>
            <a:r>
              <a:rPr lang="en-GB" sz="1400" dirty="0"/>
              <a:t>Universal Offer</a:t>
            </a:r>
          </a:p>
          <a:p>
            <a:r>
              <a:rPr lang="en-GB" sz="1400" dirty="0"/>
              <a:t>Supports a healthy start for every child. </a:t>
            </a:r>
            <a:br>
              <a:rPr lang="en-GB" sz="1400" dirty="0"/>
            </a:br>
            <a:r>
              <a:rPr lang="en-GB" sz="1400" dirty="0"/>
              <a:t>This includes promoting good health through education and health assessments and protecting health. </a:t>
            </a:r>
            <a:br>
              <a:rPr lang="en-GB" sz="1400" dirty="0"/>
            </a:br>
            <a:r>
              <a:rPr lang="en-GB" sz="1400" dirty="0"/>
              <a:t>All children and young people (CYP) are offered our universal service.    </a:t>
            </a:r>
          </a:p>
          <a:p>
            <a:pPr marL="0" indent="0">
              <a:buNone/>
            </a:pPr>
            <a:r>
              <a:rPr lang="en-GB" sz="1400" dirty="0"/>
              <a:t>Universal Plus Offer</a:t>
            </a:r>
          </a:p>
          <a:p>
            <a:r>
              <a:rPr lang="en-GB" sz="1400" dirty="0"/>
              <a:t>Provides a response from the SN service when there is a specific need for expert help which may be identified in a health assessment or through the provision of accessible services. </a:t>
            </a:r>
            <a:br>
              <a:rPr lang="en-GB" sz="1400" dirty="0"/>
            </a:br>
            <a:r>
              <a:rPr lang="en-GB" sz="1400" dirty="0"/>
              <a:t>This includes support for those with additional physical health needs, or sexual or emotional health and wellbeing concerns. </a:t>
            </a:r>
          </a:p>
          <a:p>
            <a:pPr marL="0" indent="0">
              <a:buNone/>
            </a:pPr>
            <a:r>
              <a:rPr lang="en-GB" sz="1400" dirty="0"/>
              <a:t>Universal Partnership Plus Offer</a:t>
            </a:r>
          </a:p>
          <a:p>
            <a:r>
              <a:rPr lang="en-GB" sz="1400" dirty="0"/>
              <a:t>Involves the SN service working in partnership with a range of other local service providers, and the child or young person (and their family where appropriate) to meet more complex health needs that often persist over a period of time. </a:t>
            </a:r>
          </a:p>
          <a:p>
            <a:endParaRPr lang="en-GB" sz="700" dirty="0"/>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1CD937-DEFD-4A49-B7CC-96DD9DD36C0E}"/>
              </a:ext>
            </a:extLst>
          </p:cNvPr>
          <p:cNvPicPr/>
          <p:nvPr/>
        </p:nvPicPr>
        <p:blipFill>
          <a:blip r:embed="rId2">
            <a:extLst>
              <a:ext uri="{28A0092B-C50C-407E-A947-70E740481C1C}">
                <a14:useLocalDpi xmlns:a14="http://schemas.microsoft.com/office/drawing/2010/main" val="0"/>
              </a:ext>
            </a:extLst>
          </a:blip>
          <a:srcRect l="48557" t="28424" r="36153" b="45376"/>
          <a:stretch>
            <a:fillRect/>
          </a:stretch>
        </p:blipFill>
        <p:spPr>
          <a:xfrm>
            <a:off x="6930493" y="1423818"/>
            <a:ext cx="4223252" cy="4070647"/>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50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EBB97-11C7-4BAD-B960-34A3165DABA6}"/>
              </a:ext>
            </a:extLst>
          </p:cNvPr>
          <p:cNvSpPr>
            <a:spLocks noGrp="1"/>
          </p:cNvSpPr>
          <p:nvPr>
            <p:ph type="title"/>
          </p:nvPr>
        </p:nvSpPr>
        <p:spPr>
          <a:xfrm>
            <a:off x="645065" y="1463040"/>
            <a:ext cx="3796306" cy="2690949"/>
          </a:xfrm>
        </p:spPr>
        <p:txBody>
          <a:bodyPr anchor="t">
            <a:normAutofit/>
          </a:bodyPr>
          <a:lstStyle/>
          <a:p>
            <a:r>
              <a:rPr lang="en-GB" sz="6000" dirty="0"/>
              <a:t>Our offer also includes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D4EA6D-A848-4C81-AE99-0B5F8003BFA7}"/>
              </a:ext>
            </a:extLst>
          </p:cNvPr>
          <p:cNvSpPr>
            <a:spLocks noGrp="1"/>
          </p:cNvSpPr>
          <p:nvPr>
            <p:ph idx="1"/>
          </p:nvPr>
        </p:nvSpPr>
        <p:spPr>
          <a:xfrm>
            <a:off x="5267873" y="233505"/>
            <a:ext cx="6279062" cy="5999152"/>
          </a:xfrm>
        </p:spPr>
        <p:txBody>
          <a:bodyPr anchor="t">
            <a:normAutofit lnSpcReduction="10000"/>
          </a:bodyPr>
          <a:lstStyle/>
          <a:p>
            <a:pPr>
              <a:buFont typeface="Arial" panose="020B0604020202020204" pitchFamily="34" charset="0"/>
              <a:buChar char="•"/>
            </a:pPr>
            <a:r>
              <a:rPr lang="en-GB" dirty="0"/>
              <a:t>H</a:t>
            </a:r>
            <a:r>
              <a:rPr lang="en-GB" dirty="0">
                <a:effectLst/>
              </a:rPr>
              <a:t>ealth assessments for Year 6, 9 and 11 (from sept 2021). </a:t>
            </a:r>
          </a:p>
          <a:p>
            <a:pPr>
              <a:buFont typeface="Arial" panose="020B0604020202020204" pitchFamily="34" charset="0"/>
              <a:buChar char="•"/>
            </a:pPr>
            <a:r>
              <a:rPr lang="en-GB" dirty="0"/>
              <a:t>C</a:t>
            </a:r>
            <a:r>
              <a:rPr lang="en-GB" dirty="0">
                <a:effectLst/>
              </a:rPr>
              <a:t>onfidential health 'drop-ins’ or self referral appointments in secondary schools and pupil referral units for young people.</a:t>
            </a:r>
          </a:p>
          <a:p>
            <a:pPr>
              <a:buFont typeface="Arial" panose="020B0604020202020204" pitchFamily="34" charset="0"/>
              <a:buChar char="•"/>
            </a:pPr>
            <a:r>
              <a:rPr lang="en-GB" dirty="0">
                <a:effectLst/>
              </a:rPr>
              <a:t>Education, Health and Care (EHC) plan support where we are involved.</a:t>
            </a:r>
          </a:p>
          <a:p>
            <a:pPr>
              <a:buFont typeface="Arial" panose="020B0604020202020204" pitchFamily="34" charset="0"/>
              <a:buChar char="•"/>
            </a:pPr>
            <a:r>
              <a:rPr lang="en-GB" dirty="0"/>
              <a:t>F</a:t>
            </a:r>
            <a:r>
              <a:rPr lang="en-GB" dirty="0">
                <a:effectLst/>
              </a:rPr>
              <a:t>ollow up (if required) for accident and emergency attendance and police domestic abuse referrals.</a:t>
            </a:r>
          </a:p>
          <a:p>
            <a:pPr>
              <a:buFont typeface="Arial" panose="020B0604020202020204" pitchFamily="34" charset="0"/>
              <a:buChar char="•"/>
            </a:pPr>
            <a:r>
              <a:rPr lang="en-GB" dirty="0"/>
              <a:t>S</a:t>
            </a:r>
            <a:r>
              <a:rPr lang="en-GB" dirty="0">
                <a:effectLst/>
              </a:rPr>
              <a:t>upport for parents and carers to feel confident in parenting skills and to provide the best opportunities for their child as their grow. </a:t>
            </a:r>
          </a:p>
          <a:p>
            <a:endParaRPr lang="en-GB" dirty="0"/>
          </a:p>
        </p:txBody>
      </p:sp>
    </p:spTree>
    <p:extLst>
      <p:ext uri="{BB962C8B-B14F-4D97-AF65-F5344CB8AC3E}">
        <p14:creationId xmlns:p14="http://schemas.microsoft.com/office/powerpoint/2010/main" val="73434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DA430-E00D-4DBD-837E-70203531F3AC}"/>
              </a:ext>
            </a:extLst>
          </p:cNvPr>
          <p:cNvSpPr>
            <a:spLocks noGrp="1"/>
          </p:cNvSpPr>
          <p:nvPr>
            <p:ph type="title"/>
          </p:nvPr>
        </p:nvSpPr>
        <p:spPr>
          <a:xfrm>
            <a:off x="773021" y="809418"/>
            <a:ext cx="10645955" cy="1188950"/>
          </a:xfrm>
        </p:spPr>
        <p:txBody>
          <a:bodyPr anchor="b">
            <a:normAutofit fontScale="90000"/>
          </a:bodyPr>
          <a:lstStyle/>
          <a:p>
            <a:r>
              <a:rPr lang="en-GB" sz="5400" dirty="0">
                <a:effectLst/>
              </a:rPr>
              <a:t>We also support schools by delivering:</a:t>
            </a:r>
            <a:br>
              <a:rPr lang="en-GB" sz="5400" dirty="0">
                <a:effectLst/>
              </a:rPr>
            </a:br>
            <a:endParaRPr lang="en-GB"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46E350-874D-4B40-B4BF-212BE0D33E75}"/>
              </a:ext>
            </a:extLst>
          </p:cNvPr>
          <p:cNvSpPr>
            <a:spLocks noGrp="1"/>
          </p:cNvSpPr>
          <p:nvPr>
            <p:ph idx="1"/>
          </p:nvPr>
        </p:nvSpPr>
        <p:spPr>
          <a:xfrm>
            <a:off x="262027" y="2319013"/>
            <a:ext cx="10783754" cy="3855284"/>
          </a:xfrm>
        </p:spPr>
        <p:txBody>
          <a:bodyPr anchor="ctr">
            <a:normAutofit/>
          </a:bodyPr>
          <a:lstStyle/>
          <a:p>
            <a:pPr>
              <a:buFont typeface="Arial" panose="020B0604020202020204" pitchFamily="34" charset="0"/>
              <a:buChar char="•"/>
            </a:pPr>
            <a:r>
              <a:rPr lang="en-GB" sz="3200" dirty="0"/>
              <a:t>A</a:t>
            </a:r>
            <a:r>
              <a:rPr lang="en-GB" sz="3200" dirty="0">
                <a:effectLst/>
              </a:rPr>
              <a:t>ssemblies and group work.</a:t>
            </a:r>
          </a:p>
          <a:p>
            <a:pPr>
              <a:buFont typeface="Arial" panose="020B0604020202020204" pitchFamily="34" charset="0"/>
              <a:buChar char="•"/>
            </a:pPr>
            <a:r>
              <a:rPr lang="en-GB" sz="3200" dirty="0">
                <a:effectLst/>
              </a:rPr>
              <a:t>Locality training for schools on management of asthma, epilepsy and anaphylaxis </a:t>
            </a:r>
            <a:r>
              <a:rPr lang="en-GB" sz="2200" dirty="0">
                <a:effectLst/>
              </a:rPr>
              <a:t>(in Lowestoft and Waveney this is provided by James Paget Hospital).</a:t>
            </a:r>
          </a:p>
          <a:p>
            <a:pPr>
              <a:buFont typeface="Arial" panose="020B0604020202020204" pitchFamily="34" charset="0"/>
              <a:buChar char="•"/>
            </a:pPr>
            <a:r>
              <a:rPr lang="en-GB" sz="3200" dirty="0"/>
              <a:t>I</a:t>
            </a:r>
            <a:r>
              <a:rPr lang="en-GB" sz="3200" dirty="0">
                <a:effectLst/>
              </a:rPr>
              <a:t>ndividual training in schools where required.</a:t>
            </a:r>
          </a:p>
          <a:p>
            <a:pPr>
              <a:buFont typeface="Arial" panose="020B0604020202020204" pitchFamily="34" charset="0"/>
              <a:buChar char="•"/>
            </a:pPr>
            <a:r>
              <a:rPr lang="en-GB" sz="3200" dirty="0"/>
              <a:t>I</a:t>
            </a:r>
            <a:r>
              <a:rPr lang="en-GB" sz="3200" dirty="0">
                <a:effectLst/>
              </a:rPr>
              <a:t>dentifying health needs within a school community, working with schools to create a health and well-being action plan</a:t>
            </a:r>
            <a:r>
              <a:rPr lang="en-GB" sz="3200" dirty="0"/>
              <a:t> </a:t>
            </a:r>
            <a:r>
              <a:rPr lang="en-GB" sz="2000" dirty="0">
                <a:effectLst/>
              </a:rPr>
              <a:t>(This is currently being piloted in two areas with the aspiration to increase participation to all schools).</a:t>
            </a:r>
            <a:endParaRPr lang="en-GB" sz="3200" dirty="0">
              <a:effectLst/>
            </a:endParaRPr>
          </a:p>
        </p:txBody>
      </p:sp>
    </p:spTree>
    <p:extLst>
      <p:ext uri="{BB962C8B-B14F-4D97-AF65-F5344CB8AC3E}">
        <p14:creationId xmlns:p14="http://schemas.microsoft.com/office/powerpoint/2010/main" val="424238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F37AB-CBB9-4583-A57A-BC8AF3436864}"/>
              </a:ext>
            </a:extLst>
          </p:cNvPr>
          <p:cNvSpPr>
            <a:spLocks noGrp="1"/>
          </p:cNvSpPr>
          <p:nvPr>
            <p:ph type="title"/>
          </p:nvPr>
        </p:nvSpPr>
        <p:spPr>
          <a:xfrm>
            <a:off x="444795" y="1694196"/>
            <a:ext cx="2946991" cy="2930967"/>
          </a:xfrm>
        </p:spPr>
        <p:txBody>
          <a:bodyPr>
            <a:noAutofit/>
          </a:bodyPr>
          <a:lstStyle/>
          <a:p>
            <a:pPr algn="ctr"/>
            <a:r>
              <a:rPr lang="en-GB" sz="4800" b="1" dirty="0"/>
              <a:t>5-19 UNIVERSAL CORE OFFER</a:t>
            </a:r>
          </a:p>
        </p:txBody>
      </p:sp>
      <p:pic>
        <p:nvPicPr>
          <p:cNvPr id="4" name="Picture 3">
            <a:extLst>
              <a:ext uri="{FF2B5EF4-FFF2-40B4-BE49-F238E27FC236}">
                <a16:creationId xmlns:a16="http://schemas.microsoft.com/office/drawing/2014/main" id="{FAB31B73-6BBE-4486-9291-23776B3F2B83}"/>
              </a:ext>
            </a:extLst>
          </p:cNvPr>
          <p:cNvPicPr/>
          <p:nvPr/>
        </p:nvPicPr>
        <p:blipFill>
          <a:blip r:embed="rId2">
            <a:extLst>
              <a:ext uri="{28A0092B-C50C-407E-A947-70E740481C1C}">
                <a14:useLocalDpi xmlns:a14="http://schemas.microsoft.com/office/drawing/2010/main" val="0"/>
              </a:ext>
            </a:extLst>
          </a:blip>
          <a:srcRect l="1205"/>
          <a:stretch>
            <a:fillRect/>
          </a:stretch>
        </p:blipFill>
        <p:spPr>
          <a:xfrm>
            <a:off x="3583172" y="331601"/>
            <a:ext cx="8442252" cy="6047934"/>
          </a:xfrm>
          <a:prstGeom prst="rect">
            <a:avLst/>
          </a:prstGeom>
        </p:spPr>
      </p:pic>
    </p:spTree>
    <p:extLst>
      <p:ext uri="{BB962C8B-B14F-4D97-AF65-F5344CB8AC3E}">
        <p14:creationId xmlns:p14="http://schemas.microsoft.com/office/powerpoint/2010/main" val="423397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C99188-19FE-436C-BFBC-3078C4E33262}"/>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100" b="1">
                <a:effectLst/>
              </a:rPr>
              <a:t>Suffolk School Nursing Service Clinical Pathways</a:t>
            </a:r>
            <a:endParaRPr lang="en-US" sz="3100"/>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E1996C7-B7FA-4BC1-BCC3-6BD7FFF3C6D3}"/>
              </a:ext>
            </a:extLst>
          </p:cNvPr>
          <p:cNvPicPr>
            <a:picLocks noGrp="1"/>
          </p:cNvPicPr>
          <p:nvPr>
            <p:ph idx="1"/>
          </p:nvPr>
        </p:nvPicPr>
        <p:blipFill rotWithShape="1">
          <a:blip r:embed="rId2"/>
          <a:srcRect l="28178" t="22345" r="22823" b="21406"/>
          <a:stretch/>
        </p:blipFill>
        <p:spPr bwMode="auto">
          <a:xfrm>
            <a:off x="587229" y="385894"/>
            <a:ext cx="7231309" cy="5600340"/>
          </a:xfrm>
          <a:prstGeom prst="rect">
            <a:avLst/>
          </a:prstGeom>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06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04B450-17D7-4E33-BA12-89FE7E74A2A8}"/>
              </a:ext>
            </a:extLst>
          </p:cNvPr>
          <p:cNvPicPr/>
          <p:nvPr/>
        </p:nvPicPr>
        <p:blipFill>
          <a:blip r:embed="rId2">
            <a:extLst>
              <a:ext uri="{28A0092B-C50C-407E-A947-70E740481C1C}">
                <a14:useLocalDpi xmlns:a14="http://schemas.microsoft.com/office/drawing/2010/main" val="0"/>
              </a:ext>
            </a:extLst>
          </a:blip>
          <a:stretch>
            <a:fillRect/>
          </a:stretch>
        </p:blipFill>
        <p:spPr>
          <a:xfrm>
            <a:off x="2034222" y="243281"/>
            <a:ext cx="8292626" cy="6190539"/>
          </a:xfrm>
          <a:prstGeom prst="rect">
            <a:avLst/>
          </a:prstGeom>
        </p:spPr>
      </p:pic>
    </p:spTree>
    <p:extLst>
      <p:ext uri="{BB962C8B-B14F-4D97-AF65-F5344CB8AC3E}">
        <p14:creationId xmlns:p14="http://schemas.microsoft.com/office/powerpoint/2010/main" val="928794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1295</Words>
  <Application>Microsoft Office PowerPoint</Application>
  <PresentationFormat>Widescreen</PresentationFormat>
  <Paragraphs>94</Paragraphs>
  <Slides>21</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Symbol</vt:lpstr>
      <vt:lpstr>Wingdings</vt:lpstr>
      <vt:lpstr>Office Theme</vt:lpstr>
      <vt:lpstr>Suffolk School Nursing Service</vt:lpstr>
      <vt:lpstr>Suffolk School Nursing Service</vt:lpstr>
      <vt:lpstr>We provide a range of services to help children &amp; young people stay safe, happy and healthy.</vt:lpstr>
      <vt:lpstr>SCHOOL NURSING MODEL STRUCTURE OVERVIEW  The Suffolk School Nursing Model is based on the four domains and is delivered using an integrated approach.   </vt:lpstr>
      <vt:lpstr>Our offer also includes …..</vt:lpstr>
      <vt:lpstr>We also support schools by delivering: </vt:lpstr>
      <vt:lpstr>5-19 UNIVERSAL CORE OFFER</vt:lpstr>
      <vt:lpstr>Suffolk School Nursing Service Clinical Pathways</vt:lpstr>
      <vt:lpstr>PowerPoint Presentation</vt:lpstr>
      <vt:lpstr>Local map</vt:lpstr>
      <vt:lpstr>Local staff</vt:lpstr>
      <vt:lpstr>Signs of Safety</vt:lpstr>
      <vt:lpstr>Referral received …. What happens next?</vt:lpstr>
      <vt:lpstr>Screening </vt:lpstr>
      <vt:lpstr>Screening</vt:lpstr>
      <vt:lpstr>Chat Health – picture is link to video</vt:lpstr>
      <vt:lpstr>Contacting the School Nursing Service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Suffolk School Nursing Service</dc:title>
  <dc:creator>Jenny Carter</dc:creator>
  <cp:lastModifiedBy>Jo Leek</cp:lastModifiedBy>
  <cp:revision>4</cp:revision>
  <dcterms:created xsi:type="dcterms:W3CDTF">2021-01-15T16:01:05Z</dcterms:created>
  <dcterms:modified xsi:type="dcterms:W3CDTF">2021-03-08T14:16:58Z</dcterms:modified>
</cp:coreProperties>
</file>