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76" r:id="rId3"/>
    <p:sldId id="277" r:id="rId4"/>
    <p:sldId id="278" r:id="rId5"/>
    <p:sldId id="258" r:id="rId6"/>
    <p:sldId id="259" r:id="rId7"/>
    <p:sldId id="273" r:id="rId8"/>
    <p:sldId id="272" r:id="rId9"/>
    <p:sldId id="27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Suffolk ED Referrals (Under 19s)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676199642953558E-2"/>
          <c:y val="0.1753249822736942"/>
          <c:w val="0.90521985673324923"/>
          <c:h val="0.60688543688597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'Suffolk ED Referrals '!$B$3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'Suffolk ED Referrals 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'Suffolk ED Referrals '!$B$4:$B$15</c:f>
              <c:numCache>
                <c:formatCode>General</c:formatCode>
                <c:ptCount val="12"/>
                <c:pt idx="0">
                  <c:v>20</c:v>
                </c:pt>
                <c:pt idx="1">
                  <c:v>22</c:v>
                </c:pt>
                <c:pt idx="2">
                  <c:v>18</c:v>
                </c:pt>
                <c:pt idx="3">
                  <c:v>16</c:v>
                </c:pt>
                <c:pt idx="4">
                  <c:v>15</c:v>
                </c:pt>
                <c:pt idx="5">
                  <c:v>14</c:v>
                </c:pt>
                <c:pt idx="6">
                  <c:v>11</c:v>
                </c:pt>
                <c:pt idx="7">
                  <c:v>8</c:v>
                </c:pt>
                <c:pt idx="8">
                  <c:v>14</c:v>
                </c:pt>
                <c:pt idx="9">
                  <c:v>12</c:v>
                </c:pt>
                <c:pt idx="10">
                  <c:v>25</c:v>
                </c:pt>
                <c:pt idx="1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1C-441E-A579-4DBA00B7EA24}"/>
            </c:ext>
          </c:extLst>
        </c:ser>
        <c:ser>
          <c:idx val="1"/>
          <c:order val="1"/>
          <c:tx>
            <c:strRef>
              <c:f>'Suffolk ED Referrals '!$C$3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'Suffolk ED Referrals 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'Suffolk ED Referrals '!$C$4:$C$15</c:f>
              <c:numCache>
                <c:formatCode>General</c:formatCode>
                <c:ptCount val="12"/>
                <c:pt idx="0">
                  <c:v>24</c:v>
                </c:pt>
                <c:pt idx="1">
                  <c:v>22</c:v>
                </c:pt>
                <c:pt idx="2">
                  <c:v>27</c:v>
                </c:pt>
                <c:pt idx="3">
                  <c:v>6</c:v>
                </c:pt>
                <c:pt idx="4">
                  <c:v>10</c:v>
                </c:pt>
                <c:pt idx="5">
                  <c:v>16</c:v>
                </c:pt>
                <c:pt idx="6">
                  <c:v>29</c:v>
                </c:pt>
                <c:pt idx="7">
                  <c:v>23</c:v>
                </c:pt>
                <c:pt idx="8">
                  <c:v>21</c:v>
                </c:pt>
                <c:pt idx="9">
                  <c:v>35</c:v>
                </c:pt>
                <c:pt idx="10">
                  <c:v>36</c:v>
                </c:pt>
                <c:pt idx="1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1C-441E-A579-4DBA00B7EA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220040"/>
        <c:axId val="679219712"/>
      </c:barChart>
      <c:catAx>
        <c:axId val="679220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219712"/>
        <c:crosses val="autoZero"/>
        <c:auto val="1"/>
        <c:lblAlgn val="ctr"/>
        <c:lblOffset val="100"/>
        <c:noMultiLvlLbl val="0"/>
      </c:catAx>
      <c:valAx>
        <c:axId val="67921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220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28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0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4146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557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59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146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979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4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7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61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9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5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9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9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6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51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0DA3-72F6-44B3-9189-79EE0327A58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E0EA02-AC3A-4CEB-AB20-687FDDF4F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  <p:sldLayoutId id="2147483839" r:id="rId15"/>
    <p:sldLayoutId id="21474838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FEB38-F9FF-4AB8-AAAC-C398FBAC4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4700" dirty="0">
                <a:solidFill>
                  <a:srgbClr val="FFFFFF"/>
                </a:solidFill>
              </a:rPr>
              <a:t>Eating Disorders in Schools </a:t>
            </a:r>
            <a:br>
              <a:rPr lang="en-GB" sz="4700" dirty="0">
                <a:solidFill>
                  <a:srgbClr val="FFFFFF"/>
                </a:solidFill>
              </a:rPr>
            </a:br>
            <a:br>
              <a:rPr lang="en-GB" sz="4700" dirty="0">
                <a:solidFill>
                  <a:srgbClr val="FFFFFF"/>
                </a:solidFill>
              </a:rPr>
            </a:br>
            <a:r>
              <a:rPr lang="en-GB" sz="4700" dirty="0">
                <a:solidFill>
                  <a:srgbClr val="FFFFFF"/>
                </a:solidFill>
              </a:rPr>
              <a:t>A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5138E-0BD3-4746-9E14-A57208D66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1700" dirty="0">
                <a:solidFill>
                  <a:srgbClr val="FFFFFF">
                    <a:alpha val="70000"/>
                  </a:srgbClr>
                </a:solidFill>
              </a:rPr>
              <a:t>Sarah Cross</a:t>
            </a:r>
          </a:p>
          <a:p>
            <a:pPr algn="l"/>
            <a:r>
              <a:rPr lang="en-GB" sz="1700" dirty="0">
                <a:solidFill>
                  <a:srgbClr val="FFFFFF">
                    <a:alpha val="70000"/>
                  </a:srgbClr>
                </a:solidFill>
              </a:rPr>
              <a:t>Service Manager and Clinical Lead </a:t>
            </a:r>
          </a:p>
          <a:p>
            <a:pPr algn="l"/>
            <a:r>
              <a:rPr lang="en-GB" sz="1700" dirty="0">
                <a:solidFill>
                  <a:srgbClr val="FFFFFF">
                    <a:alpha val="70000"/>
                  </a:srgbClr>
                </a:solidFill>
              </a:rPr>
              <a:t>Suffolk Children, Young Peoples and Adults Eating Disorder Service 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60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4F32-6093-4FB6-85A7-B5304394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/>
          </a:bodyPr>
          <a:lstStyle/>
          <a:p>
            <a:r>
              <a:rPr lang="en-GB" sz="3200" b="1" dirty="0"/>
              <a:t>WHAT INFORMATION TO GIVE TO YOUNG PERSON AND PARENT ?</a:t>
            </a:r>
            <a:br>
              <a:rPr lang="en-GB" sz="4400" dirty="0"/>
            </a:b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3AD24-6541-45EA-B5C9-C75C45B3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996625"/>
            <a:ext cx="6727834" cy="4864751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parent (or young person) will be contacted by eating disorder team by telephone, usually within 1-2 working days, for a discussion.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Assessments will usually be carried out within 7 days if urgent, or 28 days if routine.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YP will be seen on their own, as well as with a parent, unless they prefer not to do so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is non-judgemental, closely involving parents in early stages; includes regular physical checks; use of medication is not routine.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websites: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Suffolkinfolink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Young Minds, BEAT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BF3B-53FD-4A36-AAE3-7E8CC433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Incidence –current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8D13-3DEC-4A92-9113-00F958EFA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Significant regional, national and local increases in numbers of young people and adults being referred to ED services since March 2020. </a:t>
            </a:r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A66158C-8425-4B89-9AAD-A01F162231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118010"/>
              </p:ext>
            </p:extLst>
          </p:nvPr>
        </p:nvGraphicFramePr>
        <p:xfrm>
          <a:off x="1246909" y="3046026"/>
          <a:ext cx="4685665" cy="268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15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5F8A-6F8D-4CBA-9F81-3E6074CB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Young people’s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B4A74-4E55-4DCC-B730-4499218D1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“Too much time to think”</a:t>
            </a:r>
          </a:p>
          <a:p>
            <a:r>
              <a:rPr lang="en-GB" dirty="0"/>
              <a:t>No distractions”</a:t>
            </a:r>
          </a:p>
          <a:p>
            <a:r>
              <a:rPr lang="en-GB" dirty="0"/>
              <a:t>Limited activity</a:t>
            </a:r>
          </a:p>
          <a:p>
            <a:r>
              <a:rPr lang="en-GB" dirty="0"/>
              <a:t>Disruption of normal patterns of eating, shopping, meal prep</a:t>
            </a:r>
          </a:p>
          <a:p>
            <a:r>
              <a:rPr lang="en-GB" dirty="0"/>
              <a:t>Everyone together/apart for meals</a:t>
            </a:r>
          </a:p>
          <a:p>
            <a:r>
              <a:rPr lang="en-GB" dirty="0"/>
              <a:t>Extended and significant use of social media</a:t>
            </a:r>
          </a:p>
          <a:p>
            <a:r>
              <a:rPr lang="en-GB" dirty="0"/>
              <a:t>Impact of lockdown on general mood, anxiety, self esteem, isolation</a:t>
            </a:r>
          </a:p>
          <a:p>
            <a:r>
              <a:rPr lang="en-GB" dirty="0"/>
              <a:t>Dieting behaviours</a:t>
            </a:r>
          </a:p>
          <a:p>
            <a:r>
              <a:rPr lang="en-GB" dirty="0"/>
              <a:t>Changes in exercise behaviours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2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BB76-73A6-430F-BF6D-03C4FD686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Behavioural indicators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7499-B305-4971-9CB0-2F498C236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intervention is associated with better outcome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Behavioural indicators of an eating disorder include: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Reluctance to discuss concerns (when concern raised by parent or school)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Resisting weighing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Evasiveness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Getting angry or distressed when asked about eating problems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isolation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eating behaviours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9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C1A13-8043-4AF5-8C81-DE25BC91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features of an eating disorder (anorexia nervosa, bulimia nervosa)</a:t>
            </a:r>
            <a:br>
              <a:rPr lang="en-GB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F1FBD-C1F0-4233-9138-8F437E07B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996625"/>
            <a:ext cx="6727834" cy="4864751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Restriction of energy intake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Severe weight loss and/ or significantly low weight for age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Intense fear of weight gain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Disturbed body image, or lack of recognition of seriousness of weight loss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Compensatory behaviours: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self-induced vomiting, excessive exercise, laxative use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Symptoms of low weight: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feeling cold, dizziness, secondary amenorrhoea in girls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some patients: recurrent bingeing (lack of control over eating)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8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9989-E582-47D3-8BF0-2D55166D2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/>
          </a:bodyPr>
          <a:lstStyle/>
          <a:p>
            <a:r>
              <a:rPr lang="en-GB" sz="4400" dirty="0"/>
              <a:t>ARFID</a:t>
            </a:r>
            <a:br>
              <a:rPr lang="en-GB" sz="4400" dirty="0"/>
            </a:br>
            <a:br>
              <a:rPr lang="en-GB" sz="4400" dirty="0"/>
            </a:br>
            <a:r>
              <a:rPr lang="en-GB" sz="3200" dirty="0"/>
              <a:t>Avoidant/ Restrictive Food Intake Disorder</a:t>
            </a:r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8DB8-703F-4AB4-B425-CDCA1FBF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996625"/>
            <a:ext cx="6727834" cy="4864751"/>
          </a:xfrm>
        </p:spPr>
        <p:txBody>
          <a:bodyPr anchor="ctr">
            <a:normAutofit/>
          </a:bodyPr>
          <a:lstStyle/>
          <a:p>
            <a:r>
              <a:rPr lang="en-GB" dirty="0"/>
              <a:t>Some people present with very low weight, often long-standing, due to lack of appetite, sensory sensitivity, or anxiety </a:t>
            </a:r>
          </a:p>
          <a:p>
            <a:r>
              <a:rPr lang="en-GB" dirty="0"/>
              <a:t>They do not have a fear of weight gain, nor disturbed body image. </a:t>
            </a:r>
          </a:p>
          <a:p>
            <a:r>
              <a:rPr lang="en-GB" dirty="0"/>
              <a:t>There is no dedicated service for these patients in Suffolk currently, but they may require advice from paediatrics and/or mental health services.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3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4F32-6093-4FB6-85A7-B5304394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FFFFFF"/>
                </a:solidFill>
              </a:rPr>
              <a:t>Referral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3AD24-6541-45EA-B5C9-C75C45B3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728869"/>
            <a:ext cx="6727834" cy="592372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 to CYP ED Team every young person under 19 with probable eating disorder.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Members of school community can refer via Emotional Wellbeing Hub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 </a:t>
            </a:r>
            <a:r>
              <a:rPr lang="en-GB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urgently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medical attention - 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 weight loss with BMI under 0.4</a:t>
            </a:r>
            <a:r>
              <a:rPr lang="en-GB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centile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more than 1kg/ week for &gt;2 weeks</a:t>
            </a:r>
            <a:endParaRPr lang="en-GB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Heart rate under 40 bpm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Blood pressure under 85/40</a:t>
            </a:r>
            <a:endParaRPr lang="en-GB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Ecg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abnormality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Severe dehydration</a:t>
            </a:r>
            <a:endParaRPr lang="en-GB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&lt; 35.5 C</a:t>
            </a:r>
            <a:endParaRPr lang="en-GB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5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4F32-6093-4FB6-85A7-B5304394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FFFFFF"/>
                </a:solidFill>
              </a:rPr>
              <a:t>How to refer to CYP ED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3AD24-6541-45EA-B5C9-C75C45B3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424071"/>
            <a:ext cx="6727834" cy="5437306"/>
          </a:xfrm>
        </p:spPr>
        <p:txBody>
          <a:bodyPr anchor="ctr">
            <a:normAutofit/>
          </a:bodyPr>
          <a:lstStyle/>
          <a:p>
            <a:pPr>
              <a:spcAft>
                <a:spcPts val="825"/>
              </a:spcAft>
            </a:pPr>
            <a:r>
              <a:rPr lang="en-GB" dirty="0"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Include: weight, height, pulse, blood pressure, temperature</a:t>
            </a:r>
          </a:p>
          <a:p>
            <a:pPr>
              <a:spcAft>
                <a:spcPts val="825"/>
              </a:spcAft>
            </a:pPr>
            <a:r>
              <a:rPr lang="en-GB" dirty="0"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Any previous records of weight or height even if years previously</a:t>
            </a:r>
          </a:p>
          <a:p>
            <a:pPr>
              <a:spcAft>
                <a:spcPts val="825"/>
              </a:spcAft>
            </a:pPr>
            <a:r>
              <a:rPr lang="en-GB" dirty="0"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Behavioural concerns/changes</a:t>
            </a:r>
          </a:p>
          <a:p>
            <a:pPr>
              <a:spcAft>
                <a:spcPts val="825"/>
              </a:spcAft>
            </a:pPr>
            <a:r>
              <a:rPr lang="en-GB" dirty="0"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Concerns about overall mental wellbeing</a:t>
            </a:r>
          </a:p>
          <a:p>
            <a:pPr>
              <a:spcAft>
                <a:spcPts val="825"/>
              </a:spcAft>
            </a:pPr>
            <a:r>
              <a:rPr lang="en-GB" dirty="0"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Safeguarding concerns</a:t>
            </a:r>
          </a:p>
          <a:p>
            <a:pPr>
              <a:spcAft>
                <a:spcPts val="825"/>
              </a:spcAft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Referral Form (via Children and Young People’s Emotional Wellbeing Hub) is on the SuffolkInfoLink website. </a:t>
            </a:r>
            <a:endParaRPr lang="en-GB" dirty="0"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25"/>
              </a:spcAft>
            </a:pPr>
            <a:r>
              <a:rPr lang="en-GB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Professionals, parents, carers and young people can also contact the Hub on: </a:t>
            </a:r>
            <a:r>
              <a:rPr lang="en-GB" sz="2000" b="1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0345 600 2090, </a:t>
            </a:r>
            <a:r>
              <a:rPr lang="en-GB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Monday to Friday 8am – 7.30pm for consultation or advice</a:t>
            </a:r>
            <a:endParaRPr lang="en-GB" dirty="0"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6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5CB6-6A44-4915-A7A7-52A2272E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8DD6-2261-424F-93CA-A9AEEB661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Vast majority of young people with an ED will maintain full school attendance throughout the course of their treatment/illness</a:t>
            </a:r>
          </a:p>
          <a:p>
            <a:r>
              <a:rPr lang="en-GB" dirty="0"/>
              <a:t>May require modifications to timetable, </a:t>
            </a:r>
            <a:r>
              <a:rPr lang="en-GB" dirty="0" err="1"/>
              <a:t>eg</a:t>
            </a:r>
            <a:r>
              <a:rPr lang="en-GB" dirty="0"/>
              <a:t> changes to PE </a:t>
            </a:r>
          </a:p>
          <a:p>
            <a:r>
              <a:rPr lang="en-GB" dirty="0"/>
              <a:t>Will require time to attend treatment appointments</a:t>
            </a:r>
          </a:p>
          <a:p>
            <a:r>
              <a:rPr lang="en-GB" dirty="0"/>
              <a:t>May require modifications to exam programming</a:t>
            </a:r>
          </a:p>
          <a:p>
            <a:r>
              <a:rPr lang="en-GB" dirty="0"/>
              <a:t>May require support around mealtimes-environment, other immediate support</a:t>
            </a:r>
          </a:p>
          <a:p>
            <a:r>
              <a:rPr lang="en-GB" dirty="0"/>
              <a:t>Maintaining friendships</a:t>
            </a:r>
          </a:p>
          <a:p>
            <a:r>
              <a:rPr lang="en-GB" dirty="0"/>
              <a:t>How will I keep up</a:t>
            </a:r>
          </a:p>
          <a:p>
            <a:r>
              <a:rPr lang="en-GB" dirty="0"/>
              <a:t>Impact of physical and psychological state on ability to study-energy required to compensate for this can be overwhelming and v. stressful </a:t>
            </a:r>
          </a:p>
        </p:txBody>
      </p:sp>
    </p:spTree>
    <p:extLst>
      <p:ext uri="{BB962C8B-B14F-4D97-AF65-F5344CB8AC3E}">
        <p14:creationId xmlns:p14="http://schemas.microsoft.com/office/powerpoint/2010/main" val="34019914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663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PT Sans</vt:lpstr>
      <vt:lpstr>Symbol</vt:lpstr>
      <vt:lpstr>Trebuchet MS</vt:lpstr>
      <vt:lpstr>Wingdings 3</vt:lpstr>
      <vt:lpstr>Facet</vt:lpstr>
      <vt:lpstr>Eating Disorders in Schools   A Guide</vt:lpstr>
      <vt:lpstr>Incidence –current picture</vt:lpstr>
      <vt:lpstr>Young people’s experience</vt:lpstr>
      <vt:lpstr>Behavioural indicators</vt:lpstr>
      <vt:lpstr>Diagnostic features of an eating disorder (anorexia nervosa, bulimia nervosa) </vt:lpstr>
      <vt:lpstr>ARFID  Avoidant/ Restrictive Food Intake Disorder</vt:lpstr>
      <vt:lpstr>Referral</vt:lpstr>
      <vt:lpstr>How to refer to CYP ED Team</vt:lpstr>
      <vt:lpstr>School support</vt:lpstr>
      <vt:lpstr>WHAT INFORMATION TO GIVE TO YOUNG PERSON AND PARENT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Disorders in Schools   A Guide</dc:title>
  <dc:creator>Cross Sarah (NSFT)</dc:creator>
  <cp:lastModifiedBy>Cross Sarah (NSFT)</cp:lastModifiedBy>
  <cp:revision>4</cp:revision>
  <dcterms:created xsi:type="dcterms:W3CDTF">2021-03-03T14:10:36Z</dcterms:created>
  <dcterms:modified xsi:type="dcterms:W3CDTF">2021-03-03T14:40:46Z</dcterms:modified>
</cp:coreProperties>
</file>