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315" r:id="rId3"/>
    <p:sldId id="345" r:id="rId4"/>
    <p:sldId id="328" r:id="rId5"/>
    <p:sldId id="337" r:id="rId6"/>
    <p:sldId id="342" r:id="rId7"/>
    <p:sldId id="329" r:id="rId8"/>
    <p:sldId id="330" r:id="rId9"/>
    <p:sldId id="369" r:id="rId10"/>
    <p:sldId id="261" r:id="rId11"/>
    <p:sldId id="367" r:id="rId12"/>
    <p:sldId id="363" r:id="rId13"/>
    <p:sldId id="257" r:id="rId14"/>
    <p:sldId id="336" r:id="rId15"/>
    <p:sldId id="349" r:id="rId16"/>
    <p:sldId id="365" r:id="rId17"/>
    <p:sldId id="366" r:id="rId18"/>
    <p:sldId id="364" r:id="rId19"/>
    <p:sldId id="344" r:id="rId20"/>
    <p:sldId id="368" r:id="rId21"/>
    <p:sldId id="348" r:id="rId22"/>
    <p:sldId id="346" r:id="rId23"/>
    <p:sldId id="339" r:id="rId24"/>
    <p:sldId id="340" r:id="rId25"/>
    <p:sldId id="343" r:id="rId26"/>
    <p:sldId id="341" r:id="rId27"/>
    <p:sldId id="325" r:id="rId28"/>
  </p:sldIdLst>
  <p:sldSz cx="12192000" cy="6858000"/>
  <p:notesSz cx="6858000" cy="9144000"/>
  <p:embeddedFontLst>
    <p:embeddedFont>
      <p:font typeface="Calibri" panose="020F050202020403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67" roundtripDataSignature="AMtx7mhj/uoTZ0QqbTkJFT8MkuZTsQKPN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 griffith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6D6DAFE-57B6-4521-B88F-83D2522B280B}">
  <a:tblStyle styleId="{D6D6DAFE-57B6-4521-B88F-83D2522B280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7D8F2DA-75AE-45DB-9261-393DA4267DA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68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67" Type="http://customschemas.google.com/relationships/presentationmetadata" Target="metadata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72" Type="http://schemas.openxmlformats.org/officeDocument/2006/relationships/tableStyles" Target="tableStyles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Chronic</a:t>
            </a:r>
            <a:r>
              <a:rPr lang="en-GB" baseline="0" dirty="0"/>
              <a:t> v Acute Stress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Spider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B2-4866-AB9A-77FB7FC508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1.5</c:v>
                </c:pt>
                <c:pt idx="1">
                  <c:v>2.5</c:v>
                </c:pt>
                <c:pt idx="2">
                  <c:v>1.5</c:v>
                </c:pt>
                <c:pt idx="3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B2-4866-AB9A-77FB7FC508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B2-4866-AB9A-77FB7FC50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75232"/>
        <c:axId val="83376768"/>
      </c:lineChart>
      <c:catAx>
        <c:axId val="8337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76768"/>
        <c:crosses val="autoZero"/>
        <c:auto val="1"/>
        <c:lblAlgn val="ctr"/>
        <c:lblOffset val="100"/>
        <c:noMultiLvlLbl val="0"/>
      </c:catAx>
      <c:valAx>
        <c:axId val="833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7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A9FAD5-14AD-4102-94F3-B62C4D176D4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261F88F-FAAE-4A81-9FC3-039C9DAF845C}">
      <dgm:prSet phldrT="[Text]"/>
      <dgm:spPr/>
      <dgm:t>
        <a:bodyPr/>
        <a:lstStyle/>
        <a:p>
          <a:r>
            <a:rPr lang="en-GB" dirty="0"/>
            <a:t>What are the risks?</a:t>
          </a:r>
        </a:p>
      </dgm:t>
    </dgm:pt>
    <dgm:pt modelId="{49E4621A-E250-4FEB-9699-29E1C334FC8E}" type="parTrans" cxnId="{7A2267AB-D17F-449D-9F59-D5B3CDB7AB30}">
      <dgm:prSet/>
      <dgm:spPr/>
      <dgm:t>
        <a:bodyPr/>
        <a:lstStyle/>
        <a:p>
          <a:endParaRPr lang="en-GB"/>
        </a:p>
      </dgm:t>
    </dgm:pt>
    <dgm:pt modelId="{FC6C69DE-A025-4316-8E3C-C84BC115EB2C}" type="sibTrans" cxnId="{7A2267AB-D17F-449D-9F59-D5B3CDB7AB30}">
      <dgm:prSet/>
      <dgm:spPr/>
      <dgm:t>
        <a:bodyPr/>
        <a:lstStyle/>
        <a:p>
          <a:endParaRPr lang="en-GB"/>
        </a:p>
      </dgm:t>
    </dgm:pt>
    <dgm:pt modelId="{02FB8609-A672-4A74-87B5-6DFBF2389AAC}">
      <dgm:prSet phldrT="[Text]"/>
      <dgm:spPr/>
      <dgm:t>
        <a:bodyPr/>
        <a:lstStyle/>
        <a:p>
          <a:r>
            <a:rPr lang="en-GB" dirty="0"/>
            <a:t>How will risks be managed?</a:t>
          </a:r>
        </a:p>
      </dgm:t>
    </dgm:pt>
    <dgm:pt modelId="{F9DBFF7C-6907-441B-BDB9-BD07F681EFE1}" type="parTrans" cxnId="{8DE83A76-0BC6-4DCC-8BAD-BFCE136EE136}">
      <dgm:prSet/>
      <dgm:spPr/>
      <dgm:t>
        <a:bodyPr/>
        <a:lstStyle/>
        <a:p>
          <a:endParaRPr lang="en-GB"/>
        </a:p>
      </dgm:t>
    </dgm:pt>
    <dgm:pt modelId="{701D4675-E8CC-41A9-9408-469585A3248B}" type="sibTrans" cxnId="{8DE83A76-0BC6-4DCC-8BAD-BFCE136EE136}">
      <dgm:prSet/>
      <dgm:spPr/>
      <dgm:t>
        <a:bodyPr/>
        <a:lstStyle/>
        <a:p>
          <a:endParaRPr lang="en-GB"/>
        </a:p>
      </dgm:t>
    </dgm:pt>
    <dgm:pt modelId="{0F91D687-9EFF-44C3-8230-A42A3E099D3C}">
      <dgm:prSet phldrT="[Text]"/>
      <dgm:spPr/>
      <dgm:t>
        <a:bodyPr/>
        <a:lstStyle/>
        <a:p>
          <a:r>
            <a:rPr lang="en-GB" dirty="0"/>
            <a:t>What about childcare?</a:t>
          </a:r>
        </a:p>
      </dgm:t>
    </dgm:pt>
    <dgm:pt modelId="{55289BFC-D2B7-42E8-B22A-BA0B71C2A3A4}" type="parTrans" cxnId="{0F63F4F0-6A40-4FB6-9707-A6BF6EE87543}">
      <dgm:prSet/>
      <dgm:spPr/>
      <dgm:t>
        <a:bodyPr/>
        <a:lstStyle/>
        <a:p>
          <a:endParaRPr lang="en-GB"/>
        </a:p>
      </dgm:t>
    </dgm:pt>
    <dgm:pt modelId="{191AD517-9FAC-4414-9DA6-CAB600519D9E}" type="sibTrans" cxnId="{0F63F4F0-6A40-4FB6-9707-A6BF6EE87543}">
      <dgm:prSet/>
      <dgm:spPr/>
      <dgm:t>
        <a:bodyPr/>
        <a:lstStyle/>
        <a:p>
          <a:endParaRPr lang="en-GB"/>
        </a:p>
      </dgm:t>
    </dgm:pt>
    <dgm:pt modelId="{698F8C4A-418C-43FE-8D48-AB48A769FB49}">
      <dgm:prSet phldrT="[Text]"/>
      <dgm:spPr/>
      <dgm:t>
        <a:bodyPr/>
        <a:lstStyle/>
        <a:p>
          <a:r>
            <a:rPr lang="en-GB" dirty="0"/>
            <a:t>Will I catch it?</a:t>
          </a:r>
        </a:p>
      </dgm:t>
    </dgm:pt>
    <dgm:pt modelId="{14D7694B-5E52-4565-967B-FCB88C9FD8E4}" type="parTrans" cxnId="{B9CCDE76-96DF-445A-A82D-FC3E6A09E2DC}">
      <dgm:prSet/>
      <dgm:spPr/>
      <dgm:t>
        <a:bodyPr/>
        <a:lstStyle/>
        <a:p>
          <a:endParaRPr lang="en-GB"/>
        </a:p>
      </dgm:t>
    </dgm:pt>
    <dgm:pt modelId="{4418F0F1-7369-44DA-BDC5-6B1B5765FFBA}" type="sibTrans" cxnId="{B9CCDE76-96DF-445A-A82D-FC3E6A09E2DC}">
      <dgm:prSet/>
      <dgm:spPr/>
      <dgm:t>
        <a:bodyPr/>
        <a:lstStyle/>
        <a:p>
          <a:endParaRPr lang="en-GB"/>
        </a:p>
      </dgm:t>
    </dgm:pt>
    <dgm:pt modelId="{2719A9D6-7C1F-4614-9895-E8B2BD003A08}">
      <dgm:prSet phldrT="[Text]"/>
      <dgm:spPr/>
      <dgm:t>
        <a:bodyPr/>
        <a:lstStyle/>
        <a:p>
          <a:r>
            <a:rPr lang="en-GB" dirty="0"/>
            <a:t>When do I start planning?</a:t>
          </a:r>
        </a:p>
      </dgm:t>
    </dgm:pt>
    <dgm:pt modelId="{C64A0C3F-2AA5-47C2-A678-3121A0D88D38}" type="parTrans" cxnId="{D4438099-CB73-4F66-877D-997726DE5F22}">
      <dgm:prSet/>
      <dgm:spPr/>
      <dgm:t>
        <a:bodyPr/>
        <a:lstStyle/>
        <a:p>
          <a:endParaRPr lang="en-GB"/>
        </a:p>
      </dgm:t>
    </dgm:pt>
    <dgm:pt modelId="{0A284E75-AFDC-46F5-AEA6-62475CE4A2DB}" type="sibTrans" cxnId="{D4438099-CB73-4F66-877D-997726DE5F22}">
      <dgm:prSet/>
      <dgm:spPr/>
      <dgm:t>
        <a:bodyPr/>
        <a:lstStyle/>
        <a:p>
          <a:endParaRPr lang="en-GB"/>
        </a:p>
      </dgm:t>
    </dgm:pt>
    <dgm:pt modelId="{555DC5A5-F347-4BA6-9FEC-FA92231B68B2}">
      <dgm:prSet/>
      <dgm:spPr/>
      <dgm:t>
        <a:bodyPr/>
        <a:lstStyle/>
        <a:p>
          <a:r>
            <a:rPr lang="en-GB" dirty="0"/>
            <a:t>How will the children cope?</a:t>
          </a:r>
        </a:p>
      </dgm:t>
    </dgm:pt>
    <dgm:pt modelId="{B2BE2DC2-33DD-4CCA-B4EB-ACF289A1C1E5}" type="parTrans" cxnId="{5E9486FF-B56C-4806-B20E-E06BCC26335A}">
      <dgm:prSet/>
      <dgm:spPr/>
    </dgm:pt>
    <dgm:pt modelId="{D9DB1BD8-5682-45CA-88FF-9998CA3C1418}" type="sibTrans" cxnId="{5E9486FF-B56C-4806-B20E-E06BCC26335A}">
      <dgm:prSet/>
      <dgm:spPr/>
    </dgm:pt>
    <dgm:pt modelId="{C90FDC30-F67C-421F-AE6A-1FE85AAB1EAA}" type="pres">
      <dgm:prSet presAssocID="{C0A9FAD5-14AD-4102-94F3-B62C4D176D49}" presName="diagram" presStyleCnt="0">
        <dgm:presLayoutVars>
          <dgm:dir/>
          <dgm:resizeHandles val="exact"/>
        </dgm:presLayoutVars>
      </dgm:prSet>
      <dgm:spPr/>
    </dgm:pt>
    <dgm:pt modelId="{7B90C16F-6877-4E24-969C-4C993D314873}" type="pres">
      <dgm:prSet presAssocID="{C261F88F-FAAE-4A81-9FC3-039C9DAF845C}" presName="node" presStyleLbl="node1" presStyleIdx="0" presStyleCnt="6">
        <dgm:presLayoutVars>
          <dgm:bulletEnabled val="1"/>
        </dgm:presLayoutVars>
      </dgm:prSet>
      <dgm:spPr/>
    </dgm:pt>
    <dgm:pt modelId="{C13A1B5D-CD20-4494-8BE7-BC1D7B14CDE0}" type="pres">
      <dgm:prSet presAssocID="{FC6C69DE-A025-4316-8E3C-C84BC115EB2C}" presName="sibTrans" presStyleCnt="0"/>
      <dgm:spPr/>
    </dgm:pt>
    <dgm:pt modelId="{34535509-B365-4979-9F82-C1B678D31918}" type="pres">
      <dgm:prSet presAssocID="{02FB8609-A672-4A74-87B5-6DFBF2389AAC}" presName="node" presStyleLbl="node1" presStyleIdx="1" presStyleCnt="6">
        <dgm:presLayoutVars>
          <dgm:bulletEnabled val="1"/>
        </dgm:presLayoutVars>
      </dgm:prSet>
      <dgm:spPr/>
    </dgm:pt>
    <dgm:pt modelId="{E0325C97-F937-41C4-8F2C-F7E512B7C262}" type="pres">
      <dgm:prSet presAssocID="{701D4675-E8CC-41A9-9408-469585A3248B}" presName="sibTrans" presStyleCnt="0"/>
      <dgm:spPr/>
    </dgm:pt>
    <dgm:pt modelId="{2BD9EC57-B6E0-4977-86BE-D7BDE193DD40}" type="pres">
      <dgm:prSet presAssocID="{0F91D687-9EFF-44C3-8230-A42A3E099D3C}" presName="node" presStyleLbl="node1" presStyleIdx="2" presStyleCnt="6">
        <dgm:presLayoutVars>
          <dgm:bulletEnabled val="1"/>
        </dgm:presLayoutVars>
      </dgm:prSet>
      <dgm:spPr/>
    </dgm:pt>
    <dgm:pt modelId="{51C3ABB6-3FC3-436E-A492-A3BE9DB649B1}" type="pres">
      <dgm:prSet presAssocID="{191AD517-9FAC-4414-9DA6-CAB600519D9E}" presName="sibTrans" presStyleCnt="0"/>
      <dgm:spPr/>
    </dgm:pt>
    <dgm:pt modelId="{A6374492-D9C6-4387-80A4-88B9F90DB787}" type="pres">
      <dgm:prSet presAssocID="{555DC5A5-F347-4BA6-9FEC-FA92231B68B2}" presName="node" presStyleLbl="node1" presStyleIdx="3" presStyleCnt="6">
        <dgm:presLayoutVars>
          <dgm:bulletEnabled val="1"/>
        </dgm:presLayoutVars>
      </dgm:prSet>
      <dgm:spPr/>
    </dgm:pt>
    <dgm:pt modelId="{F31AF8D0-FE3D-41A5-BE9C-93A324F83B9A}" type="pres">
      <dgm:prSet presAssocID="{D9DB1BD8-5682-45CA-88FF-9998CA3C1418}" presName="sibTrans" presStyleCnt="0"/>
      <dgm:spPr/>
    </dgm:pt>
    <dgm:pt modelId="{DFF63C29-721C-4078-8F03-E29582B852D9}" type="pres">
      <dgm:prSet presAssocID="{698F8C4A-418C-43FE-8D48-AB48A769FB49}" presName="node" presStyleLbl="node1" presStyleIdx="4" presStyleCnt="6">
        <dgm:presLayoutVars>
          <dgm:bulletEnabled val="1"/>
        </dgm:presLayoutVars>
      </dgm:prSet>
      <dgm:spPr/>
    </dgm:pt>
    <dgm:pt modelId="{E1FF4581-48B4-4B28-8D0B-F77E79DE608F}" type="pres">
      <dgm:prSet presAssocID="{4418F0F1-7369-44DA-BDC5-6B1B5765FFBA}" presName="sibTrans" presStyleCnt="0"/>
      <dgm:spPr/>
    </dgm:pt>
    <dgm:pt modelId="{B4FDC01B-55D7-4DE2-847C-4A0B5B774016}" type="pres">
      <dgm:prSet presAssocID="{2719A9D6-7C1F-4614-9895-E8B2BD003A08}" presName="node" presStyleLbl="node1" presStyleIdx="5" presStyleCnt="6">
        <dgm:presLayoutVars>
          <dgm:bulletEnabled val="1"/>
        </dgm:presLayoutVars>
      </dgm:prSet>
      <dgm:spPr/>
    </dgm:pt>
  </dgm:ptLst>
  <dgm:cxnLst>
    <dgm:cxn modelId="{DF8D310B-CD6E-4C0E-9B5E-CB7A6E9A3947}" type="presOf" srcId="{C0A9FAD5-14AD-4102-94F3-B62C4D176D49}" destId="{C90FDC30-F67C-421F-AE6A-1FE85AAB1EAA}" srcOrd="0" destOrd="0" presId="urn:microsoft.com/office/officeart/2005/8/layout/default"/>
    <dgm:cxn modelId="{835A1D31-344F-4FD9-B270-7B10532D4D21}" type="presOf" srcId="{02FB8609-A672-4A74-87B5-6DFBF2389AAC}" destId="{34535509-B365-4979-9F82-C1B678D31918}" srcOrd="0" destOrd="0" presId="urn:microsoft.com/office/officeart/2005/8/layout/default"/>
    <dgm:cxn modelId="{E25BD45E-5BCA-4AF0-960A-CC1043E29097}" type="presOf" srcId="{0F91D687-9EFF-44C3-8230-A42A3E099D3C}" destId="{2BD9EC57-B6E0-4977-86BE-D7BDE193DD40}" srcOrd="0" destOrd="0" presId="urn:microsoft.com/office/officeart/2005/8/layout/default"/>
    <dgm:cxn modelId="{36D07060-0B3E-4265-9D50-FECA7927D73A}" type="presOf" srcId="{2719A9D6-7C1F-4614-9895-E8B2BD003A08}" destId="{B4FDC01B-55D7-4DE2-847C-4A0B5B774016}" srcOrd="0" destOrd="0" presId="urn:microsoft.com/office/officeart/2005/8/layout/default"/>
    <dgm:cxn modelId="{3B89A662-A2D9-441E-A333-E073033DBE9A}" type="presOf" srcId="{C261F88F-FAAE-4A81-9FC3-039C9DAF845C}" destId="{7B90C16F-6877-4E24-969C-4C993D314873}" srcOrd="0" destOrd="0" presId="urn:microsoft.com/office/officeart/2005/8/layout/default"/>
    <dgm:cxn modelId="{486D2B4E-6E40-4007-8165-88E65DF7BAD2}" type="presOf" srcId="{698F8C4A-418C-43FE-8D48-AB48A769FB49}" destId="{DFF63C29-721C-4078-8F03-E29582B852D9}" srcOrd="0" destOrd="0" presId="urn:microsoft.com/office/officeart/2005/8/layout/default"/>
    <dgm:cxn modelId="{8DE83A76-0BC6-4DCC-8BAD-BFCE136EE136}" srcId="{C0A9FAD5-14AD-4102-94F3-B62C4D176D49}" destId="{02FB8609-A672-4A74-87B5-6DFBF2389AAC}" srcOrd="1" destOrd="0" parTransId="{F9DBFF7C-6907-441B-BDB9-BD07F681EFE1}" sibTransId="{701D4675-E8CC-41A9-9408-469585A3248B}"/>
    <dgm:cxn modelId="{B9CCDE76-96DF-445A-A82D-FC3E6A09E2DC}" srcId="{C0A9FAD5-14AD-4102-94F3-B62C4D176D49}" destId="{698F8C4A-418C-43FE-8D48-AB48A769FB49}" srcOrd="4" destOrd="0" parTransId="{14D7694B-5E52-4565-967B-FCB88C9FD8E4}" sibTransId="{4418F0F1-7369-44DA-BDC5-6B1B5765FFBA}"/>
    <dgm:cxn modelId="{D4438099-CB73-4F66-877D-997726DE5F22}" srcId="{C0A9FAD5-14AD-4102-94F3-B62C4D176D49}" destId="{2719A9D6-7C1F-4614-9895-E8B2BD003A08}" srcOrd="5" destOrd="0" parTransId="{C64A0C3F-2AA5-47C2-A678-3121A0D88D38}" sibTransId="{0A284E75-AFDC-46F5-AEA6-62475CE4A2DB}"/>
    <dgm:cxn modelId="{7A2267AB-D17F-449D-9F59-D5B3CDB7AB30}" srcId="{C0A9FAD5-14AD-4102-94F3-B62C4D176D49}" destId="{C261F88F-FAAE-4A81-9FC3-039C9DAF845C}" srcOrd="0" destOrd="0" parTransId="{49E4621A-E250-4FEB-9699-29E1C334FC8E}" sibTransId="{FC6C69DE-A025-4316-8E3C-C84BC115EB2C}"/>
    <dgm:cxn modelId="{6559ABCC-B04F-4307-9931-096CF3D22AF8}" type="presOf" srcId="{555DC5A5-F347-4BA6-9FEC-FA92231B68B2}" destId="{A6374492-D9C6-4387-80A4-88B9F90DB787}" srcOrd="0" destOrd="0" presId="urn:microsoft.com/office/officeart/2005/8/layout/default"/>
    <dgm:cxn modelId="{0F63F4F0-6A40-4FB6-9707-A6BF6EE87543}" srcId="{C0A9FAD5-14AD-4102-94F3-B62C4D176D49}" destId="{0F91D687-9EFF-44C3-8230-A42A3E099D3C}" srcOrd="2" destOrd="0" parTransId="{55289BFC-D2B7-42E8-B22A-BA0B71C2A3A4}" sibTransId="{191AD517-9FAC-4414-9DA6-CAB600519D9E}"/>
    <dgm:cxn modelId="{5E9486FF-B56C-4806-B20E-E06BCC26335A}" srcId="{C0A9FAD5-14AD-4102-94F3-B62C4D176D49}" destId="{555DC5A5-F347-4BA6-9FEC-FA92231B68B2}" srcOrd="3" destOrd="0" parTransId="{B2BE2DC2-33DD-4CCA-B4EB-ACF289A1C1E5}" sibTransId="{D9DB1BD8-5682-45CA-88FF-9998CA3C1418}"/>
    <dgm:cxn modelId="{93237581-0DA6-474A-A40B-3D2A364B493D}" type="presParOf" srcId="{C90FDC30-F67C-421F-AE6A-1FE85AAB1EAA}" destId="{7B90C16F-6877-4E24-969C-4C993D314873}" srcOrd="0" destOrd="0" presId="urn:microsoft.com/office/officeart/2005/8/layout/default"/>
    <dgm:cxn modelId="{62586D55-D026-4829-9865-9BCF26322BE1}" type="presParOf" srcId="{C90FDC30-F67C-421F-AE6A-1FE85AAB1EAA}" destId="{C13A1B5D-CD20-4494-8BE7-BC1D7B14CDE0}" srcOrd="1" destOrd="0" presId="urn:microsoft.com/office/officeart/2005/8/layout/default"/>
    <dgm:cxn modelId="{81A0E5F2-7F1E-4B5A-8620-2734C73BF458}" type="presParOf" srcId="{C90FDC30-F67C-421F-AE6A-1FE85AAB1EAA}" destId="{34535509-B365-4979-9F82-C1B678D31918}" srcOrd="2" destOrd="0" presId="urn:microsoft.com/office/officeart/2005/8/layout/default"/>
    <dgm:cxn modelId="{3DA2244D-BDE9-4224-9F9E-699EBC4E5992}" type="presParOf" srcId="{C90FDC30-F67C-421F-AE6A-1FE85AAB1EAA}" destId="{E0325C97-F937-41C4-8F2C-F7E512B7C262}" srcOrd="3" destOrd="0" presId="urn:microsoft.com/office/officeart/2005/8/layout/default"/>
    <dgm:cxn modelId="{C4E547D7-2292-4E51-A901-7757EB1346FA}" type="presParOf" srcId="{C90FDC30-F67C-421F-AE6A-1FE85AAB1EAA}" destId="{2BD9EC57-B6E0-4977-86BE-D7BDE193DD40}" srcOrd="4" destOrd="0" presId="urn:microsoft.com/office/officeart/2005/8/layout/default"/>
    <dgm:cxn modelId="{4F4FB99B-529C-44A5-BCE4-CBD951DAFE2F}" type="presParOf" srcId="{C90FDC30-F67C-421F-AE6A-1FE85AAB1EAA}" destId="{51C3ABB6-3FC3-436E-A492-A3BE9DB649B1}" srcOrd="5" destOrd="0" presId="urn:microsoft.com/office/officeart/2005/8/layout/default"/>
    <dgm:cxn modelId="{BADC7044-EBCB-44C0-925E-AA6B17EE0A06}" type="presParOf" srcId="{C90FDC30-F67C-421F-AE6A-1FE85AAB1EAA}" destId="{A6374492-D9C6-4387-80A4-88B9F90DB787}" srcOrd="6" destOrd="0" presId="urn:microsoft.com/office/officeart/2005/8/layout/default"/>
    <dgm:cxn modelId="{33935C75-38A2-4A1D-A52D-8CEE6C4E2424}" type="presParOf" srcId="{C90FDC30-F67C-421F-AE6A-1FE85AAB1EAA}" destId="{F31AF8D0-FE3D-41A5-BE9C-93A324F83B9A}" srcOrd="7" destOrd="0" presId="urn:microsoft.com/office/officeart/2005/8/layout/default"/>
    <dgm:cxn modelId="{43DCBBCE-F2B1-4100-9BED-E586CBF0E997}" type="presParOf" srcId="{C90FDC30-F67C-421F-AE6A-1FE85AAB1EAA}" destId="{DFF63C29-721C-4078-8F03-E29582B852D9}" srcOrd="8" destOrd="0" presId="urn:microsoft.com/office/officeart/2005/8/layout/default"/>
    <dgm:cxn modelId="{9A473426-353A-428C-A90C-EA4B0FAD016C}" type="presParOf" srcId="{C90FDC30-F67C-421F-AE6A-1FE85AAB1EAA}" destId="{E1FF4581-48B4-4B28-8D0B-F77E79DE608F}" srcOrd="9" destOrd="0" presId="urn:microsoft.com/office/officeart/2005/8/layout/default"/>
    <dgm:cxn modelId="{6FA008ED-F44E-4A2C-8943-2DB8FA3D2457}" type="presParOf" srcId="{C90FDC30-F67C-421F-AE6A-1FE85AAB1EAA}" destId="{B4FDC01B-55D7-4DE2-847C-4A0B5B77401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A9FAD5-14AD-4102-94F3-B62C4D176D4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261F88F-FAAE-4A81-9FC3-039C9DAF845C}">
      <dgm:prSet phldrT="[Text]"/>
      <dgm:spPr/>
      <dgm:t>
        <a:bodyPr/>
        <a:lstStyle/>
        <a:p>
          <a:r>
            <a:rPr lang="en-GB" dirty="0"/>
            <a:t>What are the risks?</a:t>
          </a:r>
        </a:p>
      </dgm:t>
    </dgm:pt>
    <dgm:pt modelId="{49E4621A-E250-4FEB-9699-29E1C334FC8E}" type="parTrans" cxnId="{7A2267AB-D17F-449D-9F59-D5B3CDB7AB30}">
      <dgm:prSet/>
      <dgm:spPr/>
      <dgm:t>
        <a:bodyPr/>
        <a:lstStyle/>
        <a:p>
          <a:endParaRPr lang="en-GB"/>
        </a:p>
      </dgm:t>
    </dgm:pt>
    <dgm:pt modelId="{FC6C69DE-A025-4316-8E3C-C84BC115EB2C}" type="sibTrans" cxnId="{7A2267AB-D17F-449D-9F59-D5B3CDB7AB30}">
      <dgm:prSet/>
      <dgm:spPr/>
      <dgm:t>
        <a:bodyPr/>
        <a:lstStyle/>
        <a:p>
          <a:endParaRPr lang="en-GB"/>
        </a:p>
      </dgm:t>
    </dgm:pt>
    <dgm:pt modelId="{02FB8609-A672-4A74-87B5-6DFBF2389AAC}">
      <dgm:prSet phldrT="[Text]"/>
      <dgm:spPr/>
      <dgm:t>
        <a:bodyPr/>
        <a:lstStyle/>
        <a:p>
          <a:r>
            <a:rPr lang="en-GB" dirty="0"/>
            <a:t>How will risks be managed?</a:t>
          </a:r>
        </a:p>
      </dgm:t>
    </dgm:pt>
    <dgm:pt modelId="{F9DBFF7C-6907-441B-BDB9-BD07F681EFE1}" type="parTrans" cxnId="{8DE83A76-0BC6-4DCC-8BAD-BFCE136EE136}">
      <dgm:prSet/>
      <dgm:spPr/>
      <dgm:t>
        <a:bodyPr/>
        <a:lstStyle/>
        <a:p>
          <a:endParaRPr lang="en-GB"/>
        </a:p>
      </dgm:t>
    </dgm:pt>
    <dgm:pt modelId="{701D4675-E8CC-41A9-9408-469585A3248B}" type="sibTrans" cxnId="{8DE83A76-0BC6-4DCC-8BAD-BFCE136EE136}">
      <dgm:prSet/>
      <dgm:spPr/>
      <dgm:t>
        <a:bodyPr/>
        <a:lstStyle/>
        <a:p>
          <a:endParaRPr lang="en-GB"/>
        </a:p>
      </dgm:t>
    </dgm:pt>
    <dgm:pt modelId="{0F91D687-9EFF-44C3-8230-A42A3E099D3C}">
      <dgm:prSet phldrT="[Text]"/>
      <dgm:spPr/>
      <dgm:t>
        <a:bodyPr/>
        <a:lstStyle/>
        <a:p>
          <a:r>
            <a:rPr lang="en-GB" dirty="0"/>
            <a:t>What about childcare/work?</a:t>
          </a:r>
        </a:p>
      </dgm:t>
    </dgm:pt>
    <dgm:pt modelId="{55289BFC-D2B7-42E8-B22A-BA0B71C2A3A4}" type="parTrans" cxnId="{0F63F4F0-6A40-4FB6-9707-A6BF6EE87543}">
      <dgm:prSet/>
      <dgm:spPr/>
      <dgm:t>
        <a:bodyPr/>
        <a:lstStyle/>
        <a:p>
          <a:endParaRPr lang="en-GB"/>
        </a:p>
      </dgm:t>
    </dgm:pt>
    <dgm:pt modelId="{191AD517-9FAC-4414-9DA6-CAB600519D9E}" type="sibTrans" cxnId="{0F63F4F0-6A40-4FB6-9707-A6BF6EE87543}">
      <dgm:prSet/>
      <dgm:spPr/>
      <dgm:t>
        <a:bodyPr/>
        <a:lstStyle/>
        <a:p>
          <a:endParaRPr lang="en-GB"/>
        </a:p>
      </dgm:t>
    </dgm:pt>
    <dgm:pt modelId="{698F8C4A-418C-43FE-8D48-AB48A769FB49}">
      <dgm:prSet phldrT="[Text]"/>
      <dgm:spPr/>
      <dgm:t>
        <a:bodyPr/>
        <a:lstStyle/>
        <a:p>
          <a:r>
            <a:rPr lang="en-GB" dirty="0"/>
            <a:t>Will I catch it?</a:t>
          </a:r>
        </a:p>
      </dgm:t>
    </dgm:pt>
    <dgm:pt modelId="{14D7694B-5E52-4565-967B-FCB88C9FD8E4}" type="parTrans" cxnId="{B9CCDE76-96DF-445A-A82D-FC3E6A09E2DC}">
      <dgm:prSet/>
      <dgm:spPr/>
      <dgm:t>
        <a:bodyPr/>
        <a:lstStyle/>
        <a:p>
          <a:endParaRPr lang="en-GB"/>
        </a:p>
      </dgm:t>
    </dgm:pt>
    <dgm:pt modelId="{4418F0F1-7369-44DA-BDC5-6B1B5765FFBA}" type="sibTrans" cxnId="{B9CCDE76-96DF-445A-A82D-FC3E6A09E2DC}">
      <dgm:prSet/>
      <dgm:spPr/>
      <dgm:t>
        <a:bodyPr/>
        <a:lstStyle/>
        <a:p>
          <a:endParaRPr lang="en-GB"/>
        </a:p>
      </dgm:t>
    </dgm:pt>
    <dgm:pt modelId="{2719A9D6-7C1F-4614-9895-E8B2BD003A08}">
      <dgm:prSet phldrT="[Text]"/>
      <dgm:spPr/>
      <dgm:t>
        <a:bodyPr/>
        <a:lstStyle/>
        <a:p>
          <a:r>
            <a:rPr lang="en-GB" dirty="0"/>
            <a:t>When do I start planning?</a:t>
          </a:r>
        </a:p>
      </dgm:t>
    </dgm:pt>
    <dgm:pt modelId="{C64A0C3F-2AA5-47C2-A678-3121A0D88D38}" type="parTrans" cxnId="{D4438099-CB73-4F66-877D-997726DE5F22}">
      <dgm:prSet/>
      <dgm:spPr/>
      <dgm:t>
        <a:bodyPr/>
        <a:lstStyle/>
        <a:p>
          <a:endParaRPr lang="en-GB"/>
        </a:p>
      </dgm:t>
    </dgm:pt>
    <dgm:pt modelId="{0A284E75-AFDC-46F5-AEA6-62475CE4A2DB}" type="sibTrans" cxnId="{D4438099-CB73-4F66-877D-997726DE5F22}">
      <dgm:prSet/>
      <dgm:spPr/>
      <dgm:t>
        <a:bodyPr/>
        <a:lstStyle/>
        <a:p>
          <a:endParaRPr lang="en-GB"/>
        </a:p>
      </dgm:t>
    </dgm:pt>
    <dgm:pt modelId="{555DC5A5-F347-4BA6-9FEC-FA92231B68B2}">
      <dgm:prSet/>
      <dgm:spPr/>
      <dgm:t>
        <a:bodyPr/>
        <a:lstStyle/>
        <a:p>
          <a:r>
            <a:rPr lang="en-GB" dirty="0"/>
            <a:t>How will the children cope?</a:t>
          </a:r>
        </a:p>
      </dgm:t>
    </dgm:pt>
    <dgm:pt modelId="{B2BE2DC2-33DD-4CCA-B4EB-ACF289A1C1E5}" type="parTrans" cxnId="{5E9486FF-B56C-4806-B20E-E06BCC26335A}">
      <dgm:prSet/>
      <dgm:spPr/>
    </dgm:pt>
    <dgm:pt modelId="{D9DB1BD8-5682-45CA-88FF-9998CA3C1418}" type="sibTrans" cxnId="{5E9486FF-B56C-4806-B20E-E06BCC26335A}">
      <dgm:prSet/>
      <dgm:spPr/>
    </dgm:pt>
    <dgm:pt modelId="{C90FDC30-F67C-421F-AE6A-1FE85AAB1EAA}" type="pres">
      <dgm:prSet presAssocID="{C0A9FAD5-14AD-4102-94F3-B62C4D176D49}" presName="diagram" presStyleCnt="0">
        <dgm:presLayoutVars>
          <dgm:dir/>
          <dgm:resizeHandles val="exact"/>
        </dgm:presLayoutVars>
      </dgm:prSet>
      <dgm:spPr/>
    </dgm:pt>
    <dgm:pt modelId="{7B90C16F-6877-4E24-969C-4C993D314873}" type="pres">
      <dgm:prSet presAssocID="{C261F88F-FAAE-4A81-9FC3-039C9DAF845C}" presName="node" presStyleLbl="node1" presStyleIdx="0" presStyleCnt="6">
        <dgm:presLayoutVars>
          <dgm:bulletEnabled val="1"/>
        </dgm:presLayoutVars>
      </dgm:prSet>
      <dgm:spPr/>
    </dgm:pt>
    <dgm:pt modelId="{C13A1B5D-CD20-4494-8BE7-BC1D7B14CDE0}" type="pres">
      <dgm:prSet presAssocID="{FC6C69DE-A025-4316-8E3C-C84BC115EB2C}" presName="sibTrans" presStyleCnt="0"/>
      <dgm:spPr/>
    </dgm:pt>
    <dgm:pt modelId="{34535509-B365-4979-9F82-C1B678D31918}" type="pres">
      <dgm:prSet presAssocID="{02FB8609-A672-4A74-87B5-6DFBF2389AAC}" presName="node" presStyleLbl="node1" presStyleIdx="1" presStyleCnt="6">
        <dgm:presLayoutVars>
          <dgm:bulletEnabled val="1"/>
        </dgm:presLayoutVars>
      </dgm:prSet>
      <dgm:spPr/>
    </dgm:pt>
    <dgm:pt modelId="{E0325C97-F937-41C4-8F2C-F7E512B7C262}" type="pres">
      <dgm:prSet presAssocID="{701D4675-E8CC-41A9-9408-469585A3248B}" presName="sibTrans" presStyleCnt="0"/>
      <dgm:spPr/>
    </dgm:pt>
    <dgm:pt modelId="{2BD9EC57-B6E0-4977-86BE-D7BDE193DD40}" type="pres">
      <dgm:prSet presAssocID="{0F91D687-9EFF-44C3-8230-A42A3E099D3C}" presName="node" presStyleLbl="node1" presStyleIdx="2" presStyleCnt="6">
        <dgm:presLayoutVars>
          <dgm:bulletEnabled val="1"/>
        </dgm:presLayoutVars>
      </dgm:prSet>
      <dgm:spPr/>
    </dgm:pt>
    <dgm:pt modelId="{51C3ABB6-3FC3-436E-A492-A3BE9DB649B1}" type="pres">
      <dgm:prSet presAssocID="{191AD517-9FAC-4414-9DA6-CAB600519D9E}" presName="sibTrans" presStyleCnt="0"/>
      <dgm:spPr/>
    </dgm:pt>
    <dgm:pt modelId="{A6374492-D9C6-4387-80A4-88B9F90DB787}" type="pres">
      <dgm:prSet presAssocID="{555DC5A5-F347-4BA6-9FEC-FA92231B68B2}" presName="node" presStyleLbl="node1" presStyleIdx="3" presStyleCnt="6">
        <dgm:presLayoutVars>
          <dgm:bulletEnabled val="1"/>
        </dgm:presLayoutVars>
      </dgm:prSet>
      <dgm:spPr/>
    </dgm:pt>
    <dgm:pt modelId="{F31AF8D0-FE3D-41A5-BE9C-93A324F83B9A}" type="pres">
      <dgm:prSet presAssocID="{D9DB1BD8-5682-45CA-88FF-9998CA3C1418}" presName="sibTrans" presStyleCnt="0"/>
      <dgm:spPr/>
    </dgm:pt>
    <dgm:pt modelId="{DFF63C29-721C-4078-8F03-E29582B852D9}" type="pres">
      <dgm:prSet presAssocID="{698F8C4A-418C-43FE-8D48-AB48A769FB49}" presName="node" presStyleLbl="node1" presStyleIdx="4" presStyleCnt="6">
        <dgm:presLayoutVars>
          <dgm:bulletEnabled val="1"/>
        </dgm:presLayoutVars>
      </dgm:prSet>
      <dgm:spPr/>
    </dgm:pt>
    <dgm:pt modelId="{E1FF4581-48B4-4B28-8D0B-F77E79DE608F}" type="pres">
      <dgm:prSet presAssocID="{4418F0F1-7369-44DA-BDC5-6B1B5765FFBA}" presName="sibTrans" presStyleCnt="0"/>
      <dgm:spPr/>
    </dgm:pt>
    <dgm:pt modelId="{B4FDC01B-55D7-4DE2-847C-4A0B5B774016}" type="pres">
      <dgm:prSet presAssocID="{2719A9D6-7C1F-4614-9895-E8B2BD003A08}" presName="node" presStyleLbl="node1" presStyleIdx="5" presStyleCnt="6">
        <dgm:presLayoutVars>
          <dgm:bulletEnabled val="1"/>
        </dgm:presLayoutVars>
      </dgm:prSet>
      <dgm:spPr/>
    </dgm:pt>
  </dgm:ptLst>
  <dgm:cxnLst>
    <dgm:cxn modelId="{DF8D310B-CD6E-4C0E-9B5E-CB7A6E9A3947}" type="presOf" srcId="{C0A9FAD5-14AD-4102-94F3-B62C4D176D49}" destId="{C90FDC30-F67C-421F-AE6A-1FE85AAB1EAA}" srcOrd="0" destOrd="0" presId="urn:microsoft.com/office/officeart/2005/8/layout/default"/>
    <dgm:cxn modelId="{835A1D31-344F-4FD9-B270-7B10532D4D21}" type="presOf" srcId="{02FB8609-A672-4A74-87B5-6DFBF2389AAC}" destId="{34535509-B365-4979-9F82-C1B678D31918}" srcOrd="0" destOrd="0" presId="urn:microsoft.com/office/officeart/2005/8/layout/default"/>
    <dgm:cxn modelId="{E25BD45E-5BCA-4AF0-960A-CC1043E29097}" type="presOf" srcId="{0F91D687-9EFF-44C3-8230-A42A3E099D3C}" destId="{2BD9EC57-B6E0-4977-86BE-D7BDE193DD40}" srcOrd="0" destOrd="0" presId="urn:microsoft.com/office/officeart/2005/8/layout/default"/>
    <dgm:cxn modelId="{36D07060-0B3E-4265-9D50-FECA7927D73A}" type="presOf" srcId="{2719A9D6-7C1F-4614-9895-E8B2BD003A08}" destId="{B4FDC01B-55D7-4DE2-847C-4A0B5B774016}" srcOrd="0" destOrd="0" presId="urn:microsoft.com/office/officeart/2005/8/layout/default"/>
    <dgm:cxn modelId="{3B89A662-A2D9-441E-A333-E073033DBE9A}" type="presOf" srcId="{C261F88F-FAAE-4A81-9FC3-039C9DAF845C}" destId="{7B90C16F-6877-4E24-969C-4C993D314873}" srcOrd="0" destOrd="0" presId="urn:microsoft.com/office/officeart/2005/8/layout/default"/>
    <dgm:cxn modelId="{486D2B4E-6E40-4007-8165-88E65DF7BAD2}" type="presOf" srcId="{698F8C4A-418C-43FE-8D48-AB48A769FB49}" destId="{DFF63C29-721C-4078-8F03-E29582B852D9}" srcOrd="0" destOrd="0" presId="urn:microsoft.com/office/officeart/2005/8/layout/default"/>
    <dgm:cxn modelId="{8DE83A76-0BC6-4DCC-8BAD-BFCE136EE136}" srcId="{C0A9FAD5-14AD-4102-94F3-B62C4D176D49}" destId="{02FB8609-A672-4A74-87B5-6DFBF2389AAC}" srcOrd="1" destOrd="0" parTransId="{F9DBFF7C-6907-441B-BDB9-BD07F681EFE1}" sibTransId="{701D4675-E8CC-41A9-9408-469585A3248B}"/>
    <dgm:cxn modelId="{B9CCDE76-96DF-445A-A82D-FC3E6A09E2DC}" srcId="{C0A9FAD5-14AD-4102-94F3-B62C4D176D49}" destId="{698F8C4A-418C-43FE-8D48-AB48A769FB49}" srcOrd="4" destOrd="0" parTransId="{14D7694B-5E52-4565-967B-FCB88C9FD8E4}" sibTransId="{4418F0F1-7369-44DA-BDC5-6B1B5765FFBA}"/>
    <dgm:cxn modelId="{D4438099-CB73-4F66-877D-997726DE5F22}" srcId="{C0A9FAD5-14AD-4102-94F3-B62C4D176D49}" destId="{2719A9D6-7C1F-4614-9895-E8B2BD003A08}" srcOrd="5" destOrd="0" parTransId="{C64A0C3F-2AA5-47C2-A678-3121A0D88D38}" sibTransId="{0A284E75-AFDC-46F5-AEA6-62475CE4A2DB}"/>
    <dgm:cxn modelId="{7A2267AB-D17F-449D-9F59-D5B3CDB7AB30}" srcId="{C0A9FAD5-14AD-4102-94F3-B62C4D176D49}" destId="{C261F88F-FAAE-4A81-9FC3-039C9DAF845C}" srcOrd="0" destOrd="0" parTransId="{49E4621A-E250-4FEB-9699-29E1C334FC8E}" sibTransId="{FC6C69DE-A025-4316-8E3C-C84BC115EB2C}"/>
    <dgm:cxn modelId="{6559ABCC-B04F-4307-9931-096CF3D22AF8}" type="presOf" srcId="{555DC5A5-F347-4BA6-9FEC-FA92231B68B2}" destId="{A6374492-D9C6-4387-80A4-88B9F90DB787}" srcOrd="0" destOrd="0" presId="urn:microsoft.com/office/officeart/2005/8/layout/default"/>
    <dgm:cxn modelId="{0F63F4F0-6A40-4FB6-9707-A6BF6EE87543}" srcId="{C0A9FAD5-14AD-4102-94F3-B62C4D176D49}" destId="{0F91D687-9EFF-44C3-8230-A42A3E099D3C}" srcOrd="2" destOrd="0" parTransId="{55289BFC-D2B7-42E8-B22A-BA0B71C2A3A4}" sibTransId="{191AD517-9FAC-4414-9DA6-CAB600519D9E}"/>
    <dgm:cxn modelId="{5E9486FF-B56C-4806-B20E-E06BCC26335A}" srcId="{C0A9FAD5-14AD-4102-94F3-B62C4D176D49}" destId="{555DC5A5-F347-4BA6-9FEC-FA92231B68B2}" srcOrd="3" destOrd="0" parTransId="{B2BE2DC2-33DD-4CCA-B4EB-ACF289A1C1E5}" sibTransId="{D9DB1BD8-5682-45CA-88FF-9998CA3C1418}"/>
    <dgm:cxn modelId="{93237581-0DA6-474A-A40B-3D2A364B493D}" type="presParOf" srcId="{C90FDC30-F67C-421F-AE6A-1FE85AAB1EAA}" destId="{7B90C16F-6877-4E24-969C-4C993D314873}" srcOrd="0" destOrd="0" presId="urn:microsoft.com/office/officeart/2005/8/layout/default"/>
    <dgm:cxn modelId="{62586D55-D026-4829-9865-9BCF26322BE1}" type="presParOf" srcId="{C90FDC30-F67C-421F-AE6A-1FE85AAB1EAA}" destId="{C13A1B5D-CD20-4494-8BE7-BC1D7B14CDE0}" srcOrd="1" destOrd="0" presId="urn:microsoft.com/office/officeart/2005/8/layout/default"/>
    <dgm:cxn modelId="{81A0E5F2-7F1E-4B5A-8620-2734C73BF458}" type="presParOf" srcId="{C90FDC30-F67C-421F-AE6A-1FE85AAB1EAA}" destId="{34535509-B365-4979-9F82-C1B678D31918}" srcOrd="2" destOrd="0" presId="urn:microsoft.com/office/officeart/2005/8/layout/default"/>
    <dgm:cxn modelId="{3DA2244D-BDE9-4224-9F9E-699EBC4E5992}" type="presParOf" srcId="{C90FDC30-F67C-421F-AE6A-1FE85AAB1EAA}" destId="{E0325C97-F937-41C4-8F2C-F7E512B7C262}" srcOrd="3" destOrd="0" presId="urn:microsoft.com/office/officeart/2005/8/layout/default"/>
    <dgm:cxn modelId="{C4E547D7-2292-4E51-A901-7757EB1346FA}" type="presParOf" srcId="{C90FDC30-F67C-421F-AE6A-1FE85AAB1EAA}" destId="{2BD9EC57-B6E0-4977-86BE-D7BDE193DD40}" srcOrd="4" destOrd="0" presId="urn:microsoft.com/office/officeart/2005/8/layout/default"/>
    <dgm:cxn modelId="{4F4FB99B-529C-44A5-BCE4-CBD951DAFE2F}" type="presParOf" srcId="{C90FDC30-F67C-421F-AE6A-1FE85AAB1EAA}" destId="{51C3ABB6-3FC3-436E-A492-A3BE9DB649B1}" srcOrd="5" destOrd="0" presId="urn:microsoft.com/office/officeart/2005/8/layout/default"/>
    <dgm:cxn modelId="{BADC7044-EBCB-44C0-925E-AA6B17EE0A06}" type="presParOf" srcId="{C90FDC30-F67C-421F-AE6A-1FE85AAB1EAA}" destId="{A6374492-D9C6-4387-80A4-88B9F90DB787}" srcOrd="6" destOrd="0" presId="urn:microsoft.com/office/officeart/2005/8/layout/default"/>
    <dgm:cxn modelId="{33935C75-38A2-4A1D-A52D-8CEE6C4E2424}" type="presParOf" srcId="{C90FDC30-F67C-421F-AE6A-1FE85AAB1EAA}" destId="{F31AF8D0-FE3D-41A5-BE9C-93A324F83B9A}" srcOrd="7" destOrd="0" presId="urn:microsoft.com/office/officeart/2005/8/layout/default"/>
    <dgm:cxn modelId="{43DCBBCE-F2B1-4100-9BED-E586CBF0E997}" type="presParOf" srcId="{C90FDC30-F67C-421F-AE6A-1FE85AAB1EAA}" destId="{DFF63C29-721C-4078-8F03-E29582B852D9}" srcOrd="8" destOrd="0" presId="urn:microsoft.com/office/officeart/2005/8/layout/default"/>
    <dgm:cxn modelId="{9A473426-353A-428C-A90C-EA4B0FAD016C}" type="presParOf" srcId="{C90FDC30-F67C-421F-AE6A-1FE85AAB1EAA}" destId="{E1FF4581-48B4-4B28-8D0B-F77E79DE608F}" srcOrd="9" destOrd="0" presId="urn:microsoft.com/office/officeart/2005/8/layout/default"/>
    <dgm:cxn modelId="{6FA008ED-F44E-4A2C-8943-2DB8FA3D2457}" type="presParOf" srcId="{C90FDC30-F67C-421F-AE6A-1FE85AAB1EAA}" destId="{B4FDC01B-55D7-4DE2-847C-4A0B5B77401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27F7A4-57B5-4CBC-B655-3AE1FFB5477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791E2AC-7EC7-4670-BBB7-C3129CC94884}">
      <dgm:prSet phldrT="[Text]"/>
      <dgm:spPr/>
      <dgm:t>
        <a:bodyPr/>
        <a:lstStyle/>
        <a:p>
          <a:r>
            <a:rPr lang="en-GB" dirty="0"/>
            <a:t>Resources available</a:t>
          </a:r>
        </a:p>
      </dgm:t>
    </dgm:pt>
    <dgm:pt modelId="{1EC2017C-D40F-44D0-A621-871A44BB340F}" type="parTrans" cxnId="{1284BFB4-9609-4B33-8F41-61FF5D69C453}">
      <dgm:prSet/>
      <dgm:spPr/>
      <dgm:t>
        <a:bodyPr/>
        <a:lstStyle/>
        <a:p>
          <a:endParaRPr lang="en-GB"/>
        </a:p>
      </dgm:t>
    </dgm:pt>
    <dgm:pt modelId="{621E326C-207F-4B93-9C39-F0D23A391256}" type="sibTrans" cxnId="{1284BFB4-9609-4B33-8F41-61FF5D69C453}">
      <dgm:prSet/>
      <dgm:spPr/>
      <dgm:t>
        <a:bodyPr/>
        <a:lstStyle/>
        <a:p>
          <a:endParaRPr lang="en-GB"/>
        </a:p>
      </dgm:t>
    </dgm:pt>
    <dgm:pt modelId="{A68D0B30-FAF0-41AF-897A-3A6EBC17D31B}">
      <dgm:prSet phldrT="[Text]"/>
      <dgm:spPr/>
      <dgm:t>
        <a:bodyPr/>
        <a:lstStyle/>
        <a:p>
          <a:r>
            <a:rPr lang="en-GB" dirty="0"/>
            <a:t>Temperament/ Personality</a:t>
          </a:r>
        </a:p>
      </dgm:t>
    </dgm:pt>
    <dgm:pt modelId="{6B93B015-E517-41F1-BA44-E1273FFEEE9B}" type="parTrans" cxnId="{96A8613A-E04B-41CD-AF25-9CE96545A2FE}">
      <dgm:prSet/>
      <dgm:spPr/>
      <dgm:t>
        <a:bodyPr/>
        <a:lstStyle/>
        <a:p>
          <a:endParaRPr lang="en-GB"/>
        </a:p>
      </dgm:t>
    </dgm:pt>
    <dgm:pt modelId="{42A5C346-E59A-4522-B394-1930A0CEC0F8}" type="sibTrans" cxnId="{96A8613A-E04B-41CD-AF25-9CE96545A2FE}">
      <dgm:prSet/>
      <dgm:spPr/>
      <dgm:t>
        <a:bodyPr/>
        <a:lstStyle/>
        <a:p>
          <a:endParaRPr lang="en-GB"/>
        </a:p>
      </dgm:t>
    </dgm:pt>
    <dgm:pt modelId="{A754A15F-87CF-43B6-9E50-306B33B23C39}">
      <dgm:prSet phldrT="[Text]"/>
      <dgm:spPr/>
      <dgm:t>
        <a:bodyPr/>
        <a:lstStyle/>
        <a:p>
          <a:r>
            <a:rPr lang="en-GB" dirty="0"/>
            <a:t>Family factors e.g. parental mental health</a:t>
          </a:r>
        </a:p>
      </dgm:t>
    </dgm:pt>
    <dgm:pt modelId="{3D9A33E1-869C-4045-B95A-FFF6D52A498F}" type="parTrans" cxnId="{1C0D7C37-99E5-4654-8F7F-902C3D58AFDE}">
      <dgm:prSet/>
      <dgm:spPr/>
      <dgm:t>
        <a:bodyPr/>
        <a:lstStyle/>
        <a:p>
          <a:endParaRPr lang="en-GB"/>
        </a:p>
      </dgm:t>
    </dgm:pt>
    <dgm:pt modelId="{1557CCCC-E5BC-4285-82BE-31D9BDCC3D9D}" type="sibTrans" cxnId="{1C0D7C37-99E5-4654-8F7F-902C3D58AFDE}">
      <dgm:prSet/>
      <dgm:spPr/>
      <dgm:t>
        <a:bodyPr/>
        <a:lstStyle/>
        <a:p>
          <a:endParaRPr lang="en-GB"/>
        </a:p>
      </dgm:t>
    </dgm:pt>
    <dgm:pt modelId="{D7D75CE2-E9CB-4564-9355-218394D0B4DF}">
      <dgm:prSet phldrT="[Text]"/>
      <dgm:spPr/>
      <dgm:t>
        <a:bodyPr/>
        <a:lstStyle/>
        <a:p>
          <a:r>
            <a:rPr lang="en-GB" dirty="0"/>
            <a:t>Past experiences</a:t>
          </a:r>
        </a:p>
      </dgm:t>
    </dgm:pt>
    <dgm:pt modelId="{8B3CF4AF-C73E-42B5-8753-5AC1F823DBE5}" type="parTrans" cxnId="{4AF32D19-BA9B-4996-8976-0CA3748F3B1D}">
      <dgm:prSet/>
      <dgm:spPr/>
      <dgm:t>
        <a:bodyPr/>
        <a:lstStyle/>
        <a:p>
          <a:endParaRPr lang="en-GB"/>
        </a:p>
      </dgm:t>
    </dgm:pt>
    <dgm:pt modelId="{F609D6DE-3C31-4779-85D5-6735DA4F7BA3}" type="sibTrans" cxnId="{4AF32D19-BA9B-4996-8976-0CA3748F3B1D}">
      <dgm:prSet/>
      <dgm:spPr/>
      <dgm:t>
        <a:bodyPr/>
        <a:lstStyle/>
        <a:p>
          <a:endParaRPr lang="en-GB"/>
        </a:p>
      </dgm:t>
    </dgm:pt>
    <dgm:pt modelId="{FBC401E2-6C29-47A7-9BA2-E8D8E6C8ADD8}">
      <dgm:prSet phldrT="[Text]"/>
      <dgm:spPr/>
      <dgm:t>
        <a:bodyPr/>
        <a:lstStyle/>
        <a:p>
          <a:r>
            <a:rPr lang="en-GB" dirty="0"/>
            <a:t>Help and support available</a:t>
          </a:r>
        </a:p>
      </dgm:t>
    </dgm:pt>
    <dgm:pt modelId="{1454A47B-B7F5-44CB-BF43-632D1DD65318}" type="parTrans" cxnId="{88C9CF22-93B8-42FD-86C7-E522C138ADA9}">
      <dgm:prSet/>
      <dgm:spPr/>
      <dgm:t>
        <a:bodyPr/>
        <a:lstStyle/>
        <a:p>
          <a:endParaRPr lang="en-GB"/>
        </a:p>
      </dgm:t>
    </dgm:pt>
    <dgm:pt modelId="{229A8F62-9FA0-43D0-AF2E-4AE534BF44AD}" type="sibTrans" cxnId="{88C9CF22-93B8-42FD-86C7-E522C138ADA9}">
      <dgm:prSet/>
      <dgm:spPr/>
      <dgm:t>
        <a:bodyPr/>
        <a:lstStyle/>
        <a:p>
          <a:endParaRPr lang="en-GB"/>
        </a:p>
      </dgm:t>
    </dgm:pt>
    <dgm:pt modelId="{D18482BF-17F1-4D05-A3E7-CFBA4B8B50C0}">
      <dgm:prSet phldrT="[Text]"/>
      <dgm:spPr/>
      <dgm:t>
        <a:bodyPr/>
        <a:lstStyle/>
        <a:p>
          <a:r>
            <a:rPr lang="en-GB" dirty="0"/>
            <a:t>Societal factors</a:t>
          </a:r>
        </a:p>
      </dgm:t>
    </dgm:pt>
    <dgm:pt modelId="{8A0086BF-6F5E-496A-A77A-CCBCBD80A44F}" type="parTrans" cxnId="{20149B92-D835-4E68-BE65-5C64817FC5C8}">
      <dgm:prSet/>
      <dgm:spPr/>
      <dgm:t>
        <a:bodyPr/>
        <a:lstStyle/>
        <a:p>
          <a:endParaRPr lang="en-GB"/>
        </a:p>
      </dgm:t>
    </dgm:pt>
    <dgm:pt modelId="{F2094B00-9102-4132-BAFE-D5FE20EE0E01}" type="sibTrans" cxnId="{20149B92-D835-4E68-BE65-5C64817FC5C8}">
      <dgm:prSet/>
      <dgm:spPr/>
      <dgm:t>
        <a:bodyPr/>
        <a:lstStyle/>
        <a:p>
          <a:endParaRPr lang="en-GB"/>
        </a:p>
      </dgm:t>
    </dgm:pt>
    <dgm:pt modelId="{72BF10BA-9CE8-4ECD-9CA0-386412ADB407}" type="pres">
      <dgm:prSet presAssocID="{7727F7A4-57B5-4CBC-B655-3AE1FFB54770}" presName="diagram" presStyleCnt="0">
        <dgm:presLayoutVars>
          <dgm:dir/>
          <dgm:resizeHandles val="exact"/>
        </dgm:presLayoutVars>
      </dgm:prSet>
      <dgm:spPr/>
    </dgm:pt>
    <dgm:pt modelId="{707BD08A-0AA9-4BB2-8FC7-9855405F3BDF}" type="pres">
      <dgm:prSet presAssocID="{7791E2AC-7EC7-4670-BBB7-C3129CC94884}" presName="node" presStyleLbl="node1" presStyleIdx="0" presStyleCnt="6">
        <dgm:presLayoutVars>
          <dgm:bulletEnabled val="1"/>
        </dgm:presLayoutVars>
      </dgm:prSet>
      <dgm:spPr/>
    </dgm:pt>
    <dgm:pt modelId="{26F14283-40F8-4266-8686-DABBE2D14DDA}" type="pres">
      <dgm:prSet presAssocID="{621E326C-207F-4B93-9C39-F0D23A391256}" presName="sibTrans" presStyleCnt="0"/>
      <dgm:spPr/>
    </dgm:pt>
    <dgm:pt modelId="{95C22661-5647-4E5B-9503-AC002EEF7752}" type="pres">
      <dgm:prSet presAssocID="{A68D0B30-FAF0-41AF-897A-3A6EBC17D31B}" presName="node" presStyleLbl="node1" presStyleIdx="1" presStyleCnt="6">
        <dgm:presLayoutVars>
          <dgm:bulletEnabled val="1"/>
        </dgm:presLayoutVars>
      </dgm:prSet>
      <dgm:spPr/>
    </dgm:pt>
    <dgm:pt modelId="{DF33CAF2-B940-42A9-92FD-660BD7498C7C}" type="pres">
      <dgm:prSet presAssocID="{42A5C346-E59A-4522-B394-1930A0CEC0F8}" presName="sibTrans" presStyleCnt="0"/>
      <dgm:spPr/>
    </dgm:pt>
    <dgm:pt modelId="{E0502D63-AD9A-4F1A-AD4E-73DB7AB6776F}" type="pres">
      <dgm:prSet presAssocID="{A754A15F-87CF-43B6-9E50-306B33B23C39}" presName="node" presStyleLbl="node1" presStyleIdx="2" presStyleCnt="6">
        <dgm:presLayoutVars>
          <dgm:bulletEnabled val="1"/>
        </dgm:presLayoutVars>
      </dgm:prSet>
      <dgm:spPr/>
    </dgm:pt>
    <dgm:pt modelId="{4DACBD80-4100-44AF-A9D0-EB413C8D7589}" type="pres">
      <dgm:prSet presAssocID="{1557CCCC-E5BC-4285-82BE-31D9BDCC3D9D}" presName="sibTrans" presStyleCnt="0"/>
      <dgm:spPr/>
    </dgm:pt>
    <dgm:pt modelId="{1E010AA3-26C9-4AC3-B59D-4C40A0E74DB9}" type="pres">
      <dgm:prSet presAssocID="{D7D75CE2-E9CB-4564-9355-218394D0B4DF}" presName="node" presStyleLbl="node1" presStyleIdx="3" presStyleCnt="6">
        <dgm:presLayoutVars>
          <dgm:bulletEnabled val="1"/>
        </dgm:presLayoutVars>
      </dgm:prSet>
      <dgm:spPr/>
    </dgm:pt>
    <dgm:pt modelId="{785B47F7-D4CC-4A66-B1FB-235B6EC56ECE}" type="pres">
      <dgm:prSet presAssocID="{F609D6DE-3C31-4779-85D5-6735DA4F7BA3}" presName="sibTrans" presStyleCnt="0"/>
      <dgm:spPr/>
    </dgm:pt>
    <dgm:pt modelId="{2613D2E1-66AF-4F69-8A41-62F03A92A9DB}" type="pres">
      <dgm:prSet presAssocID="{FBC401E2-6C29-47A7-9BA2-E8D8E6C8ADD8}" presName="node" presStyleLbl="node1" presStyleIdx="4" presStyleCnt="6">
        <dgm:presLayoutVars>
          <dgm:bulletEnabled val="1"/>
        </dgm:presLayoutVars>
      </dgm:prSet>
      <dgm:spPr/>
    </dgm:pt>
    <dgm:pt modelId="{806EA64F-A514-424F-A32A-3FE9E75FE91F}" type="pres">
      <dgm:prSet presAssocID="{229A8F62-9FA0-43D0-AF2E-4AE534BF44AD}" presName="sibTrans" presStyleCnt="0"/>
      <dgm:spPr/>
    </dgm:pt>
    <dgm:pt modelId="{8988E5DE-CBC1-43FF-8751-7AF503CE8F03}" type="pres">
      <dgm:prSet presAssocID="{D18482BF-17F1-4D05-A3E7-CFBA4B8B50C0}" presName="node" presStyleLbl="node1" presStyleIdx="5" presStyleCnt="6">
        <dgm:presLayoutVars>
          <dgm:bulletEnabled val="1"/>
        </dgm:presLayoutVars>
      </dgm:prSet>
      <dgm:spPr/>
    </dgm:pt>
  </dgm:ptLst>
  <dgm:cxnLst>
    <dgm:cxn modelId="{D4C92314-5069-48D4-AA6C-76B50D8A509D}" type="presOf" srcId="{FBC401E2-6C29-47A7-9BA2-E8D8E6C8ADD8}" destId="{2613D2E1-66AF-4F69-8A41-62F03A92A9DB}" srcOrd="0" destOrd="0" presId="urn:microsoft.com/office/officeart/2005/8/layout/default"/>
    <dgm:cxn modelId="{4AF32D19-BA9B-4996-8976-0CA3748F3B1D}" srcId="{7727F7A4-57B5-4CBC-B655-3AE1FFB54770}" destId="{D7D75CE2-E9CB-4564-9355-218394D0B4DF}" srcOrd="3" destOrd="0" parTransId="{8B3CF4AF-C73E-42B5-8753-5AC1F823DBE5}" sibTransId="{F609D6DE-3C31-4779-85D5-6735DA4F7BA3}"/>
    <dgm:cxn modelId="{88C9CF22-93B8-42FD-86C7-E522C138ADA9}" srcId="{7727F7A4-57B5-4CBC-B655-3AE1FFB54770}" destId="{FBC401E2-6C29-47A7-9BA2-E8D8E6C8ADD8}" srcOrd="4" destOrd="0" parTransId="{1454A47B-B7F5-44CB-BF43-632D1DD65318}" sibTransId="{229A8F62-9FA0-43D0-AF2E-4AE534BF44AD}"/>
    <dgm:cxn modelId="{1C0D7C37-99E5-4654-8F7F-902C3D58AFDE}" srcId="{7727F7A4-57B5-4CBC-B655-3AE1FFB54770}" destId="{A754A15F-87CF-43B6-9E50-306B33B23C39}" srcOrd="2" destOrd="0" parTransId="{3D9A33E1-869C-4045-B95A-FFF6D52A498F}" sibTransId="{1557CCCC-E5BC-4285-82BE-31D9BDCC3D9D}"/>
    <dgm:cxn modelId="{96A8613A-E04B-41CD-AF25-9CE96545A2FE}" srcId="{7727F7A4-57B5-4CBC-B655-3AE1FFB54770}" destId="{A68D0B30-FAF0-41AF-897A-3A6EBC17D31B}" srcOrd="1" destOrd="0" parTransId="{6B93B015-E517-41F1-BA44-E1273FFEEE9B}" sibTransId="{42A5C346-E59A-4522-B394-1930A0CEC0F8}"/>
    <dgm:cxn modelId="{487EA050-B1B3-4DB5-BD24-4544CC182304}" type="presOf" srcId="{D18482BF-17F1-4D05-A3E7-CFBA4B8B50C0}" destId="{8988E5DE-CBC1-43FF-8751-7AF503CE8F03}" srcOrd="0" destOrd="0" presId="urn:microsoft.com/office/officeart/2005/8/layout/default"/>
    <dgm:cxn modelId="{3359E671-B91A-4807-8791-59E98725E505}" type="presOf" srcId="{7727F7A4-57B5-4CBC-B655-3AE1FFB54770}" destId="{72BF10BA-9CE8-4ECD-9CA0-386412ADB407}" srcOrd="0" destOrd="0" presId="urn:microsoft.com/office/officeart/2005/8/layout/default"/>
    <dgm:cxn modelId="{20149B92-D835-4E68-BE65-5C64817FC5C8}" srcId="{7727F7A4-57B5-4CBC-B655-3AE1FFB54770}" destId="{D18482BF-17F1-4D05-A3E7-CFBA4B8B50C0}" srcOrd="5" destOrd="0" parTransId="{8A0086BF-6F5E-496A-A77A-CCBCBD80A44F}" sibTransId="{F2094B00-9102-4132-BAFE-D5FE20EE0E01}"/>
    <dgm:cxn modelId="{F48BE3A6-C4C8-42F4-866B-94E520BD9303}" type="presOf" srcId="{D7D75CE2-E9CB-4564-9355-218394D0B4DF}" destId="{1E010AA3-26C9-4AC3-B59D-4C40A0E74DB9}" srcOrd="0" destOrd="0" presId="urn:microsoft.com/office/officeart/2005/8/layout/default"/>
    <dgm:cxn modelId="{1284BFB4-9609-4B33-8F41-61FF5D69C453}" srcId="{7727F7A4-57B5-4CBC-B655-3AE1FFB54770}" destId="{7791E2AC-7EC7-4670-BBB7-C3129CC94884}" srcOrd="0" destOrd="0" parTransId="{1EC2017C-D40F-44D0-A621-871A44BB340F}" sibTransId="{621E326C-207F-4B93-9C39-F0D23A391256}"/>
    <dgm:cxn modelId="{5DBBC1BB-17B4-4D6A-8ED3-6F9125A97F8C}" type="presOf" srcId="{7791E2AC-7EC7-4670-BBB7-C3129CC94884}" destId="{707BD08A-0AA9-4BB2-8FC7-9855405F3BDF}" srcOrd="0" destOrd="0" presId="urn:microsoft.com/office/officeart/2005/8/layout/default"/>
    <dgm:cxn modelId="{AB6AD7C9-5B76-47C6-A5FC-1AD03E04C0EC}" type="presOf" srcId="{A68D0B30-FAF0-41AF-897A-3A6EBC17D31B}" destId="{95C22661-5647-4E5B-9503-AC002EEF7752}" srcOrd="0" destOrd="0" presId="urn:microsoft.com/office/officeart/2005/8/layout/default"/>
    <dgm:cxn modelId="{010BCEE1-DAEB-4555-8BC8-E22D72D7C534}" type="presOf" srcId="{A754A15F-87CF-43B6-9E50-306B33B23C39}" destId="{E0502D63-AD9A-4F1A-AD4E-73DB7AB6776F}" srcOrd="0" destOrd="0" presId="urn:microsoft.com/office/officeart/2005/8/layout/default"/>
    <dgm:cxn modelId="{D2A42C36-F59C-46F4-86CB-30F41A9DFEAA}" type="presParOf" srcId="{72BF10BA-9CE8-4ECD-9CA0-386412ADB407}" destId="{707BD08A-0AA9-4BB2-8FC7-9855405F3BDF}" srcOrd="0" destOrd="0" presId="urn:microsoft.com/office/officeart/2005/8/layout/default"/>
    <dgm:cxn modelId="{579CDFED-F88A-40E1-A1F6-69A01A932CC8}" type="presParOf" srcId="{72BF10BA-9CE8-4ECD-9CA0-386412ADB407}" destId="{26F14283-40F8-4266-8686-DABBE2D14DDA}" srcOrd="1" destOrd="0" presId="urn:microsoft.com/office/officeart/2005/8/layout/default"/>
    <dgm:cxn modelId="{9669C381-A825-493D-954B-87207DA4B0BF}" type="presParOf" srcId="{72BF10BA-9CE8-4ECD-9CA0-386412ADB407}" destId="{95C22661-5647-4E5B-9503-AC002EEF7752}" srcOrd="2" destOrd="0" presId="urn:microsoft.com/office/officeart/2005/8/layout/default"/>
    <dgm:cxn modelId="{A4EC4C48-2AF2-4802-A853-29B0E00F7D81}" type="presParOf" srcId="{72BF10BA-9CE8-4ECD-9CA0-386412ADB407}" destId="{DF33CAF2-B940-42A9-92FD-660BD7498C7C}" srcOrd="3" destOrd="0" presId="urn:microsoft.com/office/officeart/2005/8/layout/default"/>
    <dgm:cxn modelId="{991336BC-1537-4044-99EF-1640FD628322}" type="presParOf" srcId="{72BF10BA-9CE8-4ECD-9CA0-386412ADB407}" destId="{E0502D63-AD9A-4F1A-AD4E-73DB7AB6776F}" srcOrd="4" destOrd="0" presId="urn:microsoft.com/office/officeart/2005/8/layout/default"/>
    <dgm:cxn modelId="{9BE4AE4D-DF98-4A20-BBAC-F3A753E9A043}" type="presParOf" srcId="{72BF10BA-9CE8-4ECD-9CA0-386412ADB407}" destId="{4DACBD80-4100-44AF-A9D0-EB413C8D7589}" srcOrd="5" destOrd="0" presId="urn:microsoft.com/office/officeart/2005/8/layout/default"/>
    <dgm:cxn modelId="{77CB1312-DECA-472D-9FF8-3D12BB432C21}" type="presParOf" srcId="{72BF10BA-9CE8-4ECD-9CA0-386412ADB407}" destId="{1E010AA3-26C9-4AC3-B59D-4C40A0E74DB9}" srcOrd="6" destOrd="0" presId="urn:microsoft.com/office/officeart/2005/8/layout/default"/>
    <dgm:cxn modelId="{0CF7D198-0FF9-442B-900E-2BB77FAEC8AA}" type="presParOf" srcId="{72BF10BA-9CE8-4ECD-9CA0-386412ADB407}" destId="{785B47F7-D4CC-4A66-B1FB-235B6EC56ECE}" srcOrd="7" destOrd="0" presId="urn:microsoft.com/office/officeart/2005/8/layout/default"/>
    <dgm:cxn modelId="{3C2B1BE6-C1C2-4F1B-85D8-FDF14283B53C}" type="presParOf" srcId="{72BF10BA-9CE8-4ECD-9CA0-386412ADB407}" destId="{2613D2E1-66AF-4F69-8A41-62F03A92A9DB}" srcOrd="8" destOrd="0" presId="urn:microsoft.com/office/officeart/2005/8/layout/default"/>
    <dgm:cxn modelId="{77DE8D58-1D26-4948-9DB2-EE240FEF8680}" type="presParOf" srcId="{72BF10BA-9CE8-4ECD-9CA0-386412ADB407}" destId="{806EA64F-A514-424F-A32A-3FE9E75FE91F}" srcOrd="9" destOrd="0" presId="urn:microsoft.com/office/officeart/2005/8/layout/default"/>
    <dgm:cxn modelId="{D0C31F06-E636-4CB2-A35D-3A25953D6CD0}" type="presParOf" srcId="{72BF10BA-9CE8-4ECD-9CA0-386412ADB407}" destId="{8988E5DE-CBC1-43FF-8751-7AF503CE8F0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C16F-6877-4E24-969C-4C993D314873}">
      <dsp:nvSpPr>
        <dsp:cNvPr id="0" name=""/>
        <dsp:cNvSpPr/>
      </dsp:nvSpPr>
      <dsp:spPr>
        <a:xfrm>
          <a:off x="0" y="237208"/>
          <a:ext cx="2768314" cy="1660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What are the risks?</a:t>
          </a:r>
        </a:p>
      </dsp:txBody>
      <dsp:txXfrm>
        <a:off x="0" y="237208"/>
        <a:ext cx="2768314" cy="1660988"/>
      </dsp:txXfrm>
    </dsp:sp>
    <dsp:sp modelId="{34535509-B365-4979-9F82-C1B678D31918}">
      <dsp:nvSpPr>
        <dsp:cNvPr id="0" name=""/>
        <dsp:cNvSpPr/>
      </dsp:nvSpPr>
      <dsp:spPr>
        <a:xfrm>
          <a:off x="3045146" y="237208"/>
          <a:ext cx="2768314" cy="16609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How will risks be managed?</a:t>
          </a:r>
        </a:p>
      </dsp:txBody>
      <dsp:txXfrm>
        <a:off x="3045146" y="237208"/>
        <a:ext cx="2768314" cy="1660988"/>
      </dsp:txXfrm>
    </dsp:sp>
    <dsp:sp modelId="{2BD9EC57-B6E0-4977-86BE-D7BDE193DD40}">
      <dsp:nvSpPr>
        <dsp:cNvPr id="0" name=""/>
        <dsp:cNvSpPr/>
      </dsp:nvSpPr>
      <dsp:spPr>
        <a:xfrm>
          <a:off x="6090292" y="237208"/>
          <a:ext cx="2768314" cy="16609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What about childcare?</a:t>
          </a:r>
        </a:p>
      </dsp:txBody>
      <dsp:txXfrm>
        <a:off x="6090292" y="237208"/>
        <a:ext cx="2768314" cy="1660988"/>
      </dsp:txXfrm>
    </dsp:sp>
    <dsp:sp modelId="{A6374492-D9C6-4387-80A4-88B9F90DB787}">
      <dsp:nvSpPr>
        <dsp:cNvPr id="0" name=""/>
        <dsp:cNvSpPr/>
      </dsp:nvSpPr>
      <dsp:spPr>
        <a:xfrm>
          <a:off x="0" y="2175029"/>
          <a:ext cx="2768314" cy="16609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How will the children cope?</a:t>
          </a:r>
        </a:p>
      </dsp:txBody>
      <dsp:txXfrm>
        <a:off x="0" y="2175029"/>
        <a:ext cx="2768314" cy="1660988"/>
      </dsp:txXfrm>
    </dsp:sp>
    <dsp:sp modelId="{DFF63C29-721C-4078-8F03-E29582B852D9}">
      <dsp:nvSpPr>
        <dsp:cNvPr id="0" name=""/>
        <dsp:cNvSpPr/>
      </dsp:nvSpPr>
      <dsp:spPr>
        <a:xfrm>
          <a:off x="3045146" y="2175029"/>
          <a:ext cx="2768314" cy="16609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Will I catch it?</a:t>
          </a:r>
        </a:p>
      </dsp:txBody>
      <dsp:txXfrm>
        <a:off x="3045146" y="2175029"/>
        <a:ext cx="2768314" cy="1660988"/>
      </dsp:txXfrm>
    </dsp:sp>
    <dsp:sp modelId="{B4FDC01B-55D7-4DE2-847C-4A0B5B774016}">
      <dsp:nvSpPr>
        <dsp:cNvPr id="0" name=""/>
        <dsp:cNvSpPr/>
      </dsp:nvSpPr>
      <dsp:spPr>
        <a:xfrm>
          <a:off x="6090292" y="2175029"/>
          <a:ext cx="2768314" cy="1660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When do I start planning?</a:t>
          </a:r>
        </a:p>
      </dsp:txBody>
      <dsp:txXfrm>
        <a:off x="6090292" y="2175029"/>
        <a:ext cx="2768314" cy="1660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C16F-6877-4E24-969C-4C993D314873}">
      <dsp:nvSpPr>
        <dsp:cNvPr id="0" name=""/>
        <dsp:cNvSpPr/>
      </dsp:nvSpPr>
      <dsp:spPr>
        <a:xfrm>
          <a:off x="0" y="237208"/>
          <a:ext cx="2768314" cy="1660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What are the risks?</a:t>
          </a:r>
        </a:p>
      </dsp:txBody>
      <dsp:txXfrm>
        <a:off x="0" y="237208"/>
        <a:ext cx="2768314" cy="1660988"/>
      </dsp:txXfrm>
    </dsp:sp>
    <dsp:sp modelId="{34535509-B365-4979-9F82-C1B678D31918}">
      <dsp:nvSpPr>
        <dsp:cNvPr id="0" name=""/>
        <dsp:cNvSpPr/>
      </dsp:nvSpPr>
      <dsp:spPr>
        <a:xfrm>
          <a:off x="3045146" y="237208"/>
          <a:ext cx="2768314" cy="16609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How will risks be managed?</a:t>
          </a:r>
        </a:p>
      </dsp:txBody>
      <dsp:txXfrm>
        <a:off x="3045146" y="237208"/>
        <a:ext cx="2768314" cy="1660988"/>
      </dsp:txXfrm>
    </dsp:sp>
    <dsp:sp modelId="{2BD9EC57-B6E0-4977-86BE-D7BDE193DD40}">
      <dsp:nvSpPr>
        <dsp:cNvPr id="0" name=""/>
        <dsp:cNvSpPr/>
      </dsp:nvSpPr>
      <dsp:spPr>
        <a:xfrm>
          <a:off x="6090292" y="237208"/>
          <a:ext cx="2768314" cy="16609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What about childcare/work?</a:t>
          </a:r>
        </a:p>
      </dsp:txBody>
      <dsp:txXfrm>
        <a:off x="6090292" y="237208"/>
        <a:ext cx="2768314" cy="1660988"/>
      </dsp:txXfrm>
    </dsp:sp>
    <dsp:sp modelId="{A6374492-D9C6-4387-80A4-88B9F90DB787}">
      <dsp:nvSpPr>
        <dsp:cNvPr id="0" name=""/>
        <dsp:cNvSpPr/>
      </dsp:nvSpPr>
      <dsp:spPr>
        <a:xfrm>
          <a:off x="0" y="2175029"/>
          <a:ext cx="2768314" cy="16609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How will the children cope?</a:t>
          </a:r>
        </a:p>
      </dsp:txBody>
      <dsp:txXfrm>
        <a:off x="0" y="2175029"/>
        <a:ext cx="2768314" cy="1660988"/>
      </dsp:txXfrm>
    </dsp:sp>
    <dsp:sp modelId="{DFF63C29-721C-4078-8F03-E29582B852D9}">
      <dsp:nvSpPr>
        <dsp:cNvPr id="0" name=""/>
        <dsp:cNvSpPr/>
      </dsp:nvSpPr>
      <dsp:spPr>
        <a:xfrm>
          <a:off x="3045146" y="2175029"/>
          <a:ext cx="2768314" cy="16609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Will I catch it?</a:t>
          </a:r>
        </a:p>
      </dsp:txBody>
      <dsp:txXfrm>
        <a:off x="3045146" y="2175029"/>
        <a:ext cx="2768314" cy="1660988"/>
      </dsp:txXfrm>
    </dsp:sp>
    <dsp:sp modelId="{B4FDC01B-55D7-4DE2-847C-4A0B5B774016}">
      <dsp:nvSpPr>
        <dsp:cNvPr id="0" name=""/>
        <dsp:cNvSpPr/>
      </dsp:nvSpPr>
      <dsp:spPr>
        <a:xfrm>
          <a:off x="6090292" y="2175029"/>
          <a:ext cx="2768314" cy="1660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When do I start planning?</a:t>
          </a:r>
        </a:p>
      </dsp:txBody>
      <dsp:txXfrm>
        <a:off x="6090292" y="2175029"/>
        <a:ext cx="2768314" cy="16609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BD08A-0AA9-4BB2-8FC7-9855405F3BDF}">
      <dsp:nvSpPr>
        <dsp:cNvPr id="0" name=""/>
        <dsp:cNvSpPr/>
      </dsp:nvSpPr>
      <dsp:spPr>
        <a:xfrm>
          <a:off x="0" y="50535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Resources available</a:t>
          </a:r>
        </a:p>
      </dsp:txBody>
      <dsp:txXfrm>
        <a:off x="0" y="505353"/>
        <a:ext cx="2539999" cy="1524000"/>
      </dsp:txXfrm>
    </dsp:sp>
    <dsp:sp modelId="{95C22661-5647-4E5B-9503-AC002EEF7752}">
      <dsp:nvSpPr>
        <dsp:cNvPr id="0" name=""/>
        <dsp:cNvSpPr/>
      </dsp:nvSpPr>
      <dsp:spPr>
        <a:xfrm>
          <a:off x="2794000" y="50535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Temperament/ Personality</a:t>
          </a:r>
        </a:p>
      </dsp:txBody>
      <dsp:txXfrm>
        <a:off x="2794000" y="505353"/>
        <a:ext cx="2539999" cy="1524000"/>
      </dsp:txXfrm>
    </dsp:sp>
    <dsp:sp modelId="{E0502D63-AD9A-4F1A-AD4E-73DB7AB6776F}">
      <dsp:nvSpPr>
        <dsp:cNvPr id="0" name=""/>
        <dsp:cNvSpPr/>
      </dsp:nvSpPr>
      <dsp:spPr>
        <a:xfrm>
          <a:off x="5587999" y="50535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Family factors e.g. parental mental health</a:t>
          </a:r>
        </a:p>
      </dsp:txBody>
      <dsp:txXfrm>
        <a:off x="5587999" y="505353"/>
        <a:ext cx="2539999" cy="1524000"/>
      </dsp:txXfrm>
    </dsp:sp>
    <dsp:sp modelId="{1E010AA3-26C9-4AC3-B59D-4C40A0E74DB9}">
      <dsp:nvSpPr>
        <dsp:cNvPr id="0" name=""/>
        <dsp:cNvSpPr/>
      </dsp:nvSpPr>
      <dsp:spPr>
        <a:xfrm>
          <a:off x="0" y="2283354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Past experiences</a:t>
          </a:r>
        </a:p>
      </dsp:txBody>
      <dsp:txXfrm>
        <a:off x="0" y="2283354"/>
        <a:ext cx="2539999" cy="1524000"/>
      </dsp:txXfrm>
    </dsp:sp>
    <dsp:sp modelId="{2613D2E1-66AF-4F69-8A41-62F03A92A9DB}">
      <dsp:nvSpPr>
        <dsp:cNvPr id="0" name=""/>
        <dsp:cNvSpPr/>
      </dsp:nvSpPr>
      <dsp:spPr>
        <a:xfrm>
          <a:off x="2794000" y="2283354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Help and support available</a:t>
          </a:r>
        </a:p>
      </dsp:txBody>
      <dsp:txXfrm>
        <a:off x="2794000" y="2283354"/>
        <a:ext cx="2539999" cy="1524000"/>
      </dsp:txXfrm>
    </dsp:sp>
    <dsp:sp modelId="{8988E5DE-CBC1-43FF-8751-7AF503CE8F03}">
      <dsp:nvSpPr>
        <dsp:cNvPr id="0" name=""/>
        <dsp:cNvSpPr/>
      </dsp:nvSpPr>
      <dsp:spPr>
        <a:xfrm>
          <a:off x="5587999" y="2283354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Societal factors</a:t>
          </a:r>
        </a:p>
      </dsp:txBody>
      <dsp:txXfrm>
        <a:off x="5587999" y="2283354"/>
        <a:ext cx="2539999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7374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Daniel to bring: MNIS_Oxon_offer - a couple of copies printed out, printed copies of pair-sorting exercise, case studies and sample IHPs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Guin to bring: Participants sign-in sheet, feedback form, POM and SOM outcome measures (pre and post), printed agenda/timings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Action post-workshop: Guin to email participants the MNIS_Oxon_offer document</a:t>
            </a: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5"/>
          <p:cNvPicPr preferRelativeResize="0"/>
          <p:nvPr/>
        </p:nvPicPr>
        <p:blipFill rotWithShape="1">
          <a:blip r:embed="rId2">
            <a:alphaModFix/>
          </a:blip>
          <a:srcRect b="3082"/>
          <a:stretch/>
        </p:blipFill>
        <p:spPr>
          <a:xfrm>
            <a:off x="0" y="3611920"/>
            <a:ext cx="6467475" cy="324024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6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" name="Google Shape;69;p6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6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6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3" name="Google Shape;83;p6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6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6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1" name="Google Shape;91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6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54"/>
          <p:cNvPicPr preferRelativeResize="0"/>
          <p:nvPr/>
        </p:nvPicPr>
        <p:blipFill rotWithShape="1">
          <a:blip r:embed="rId11">
            <a:alphaModFix/>
          </a:blip>
          <a:srcRect b="4090"/>
          <a:stretch/>
        </p:blipFill>
        <p:spPr>
          <a:xfrm>
            <a:off x="3689" y="4870304"/>
            <a:ext cx="4009153" cy="198769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" name="Google Shape;16;p54" descr="OHS Logo small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61431" y="6220496"/>
            <a:ext cx="1649569" cy="500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648534" y="6176963"/>
            <a:ext cx="1737481" cy="60068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ctionary.com/browse/conten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ohs.oxon.sch.uk/from-covid-19-back-to-the-classroom/" TargetMode="External"/><Relationship Id="rId3" Type="http://schemas.openxmlformats.org/officeDocument/2006/relationships/hyperlink" Target="https://www.bps.org.uk/coronavirus-resources/public/managing-uncertainty" TargetMode="External"/><Relationship Id="rId7" Type="http://schemas.openxmlformats.org/officeDocument/2006/relationships/hyperlink" Target="https://emergingminds.org.uk/advice-for-parents-carers-supporting-children-young-people-with-worries-about-covid-19/" TargetMode="External"/><Relationship Id="rId2" Type="http://schemas.openxmlformats.org/officeDocument/2006/relationships/hyperlink" Target="https://www.bps.org.uk/coronavirus-resources/public/shielding-advice-children-and-young-peop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sy.ox.ac.uk/research/topic-research-group/supporting-parents-adolescents-and-children-during-epidemics" TargetMode="External"/><Relationship Id="rId5" Type="http://schemas.openxmlformats.org/officeDocument/2006/relationships/hyperlink" Target="https://www.bps.org.uk/coronavirus-resources/public/talking-children-about-illness" TargetMode="External"/><Relationship Id="rId4" Type="http://schemas.openxmlformats.org/officeDocument/2006/relationships/hyperlink" Target="https://www.bps.org.uk/coronavirus-resources/public/resilience-coping-schoo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.org.uk/information-support/tips-for-everyday-living/relaxation/relaxation-tips/" TargetMode="External"/><Relationship Id="rId2" Type="http://schemas.openxmlformats.org/officeDocument/2006/relationships/hyperlink" Target="https://www.nhs.uk/conditions/stress-anxiety-depression/mindfulnes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 txBox="1">
            <a:spLocks noGrp="1"/>
          </p:cNvSpPr>
          <p:nvPr>
            <p:ph type="ctrTitle"/>
          </p:nvPr>
        </p:nvSpPr>
        <p:spPr>
          <a:xfrm>
            <a:off x="3045368" y="614913"/>
            <a:ext cx="6105194" cy="203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lang="en-US" dirty="0"/>
              <a:t>Managing Anxiety</a:t>
            </a:r>
            <a:endParaRPr dirty="0"/>
          </a:p>
        </p:txBody>
      </p:sp>
      <p:sp>
        <p:nvSpPr>
          <p:cNvPr id="111" name="Google Shape;111;p1"/>
          <p:cNvSpPr txBox="1">
            <a:spLocks noGrp="1"/>
          </p:cNvSpPr>
          <p:nvPr>
            <p:ph type="subTitle" idx="1"/>
          </p:nvPr>
        </p:nvSpPr>
        <p:spPr>
          <a:xfrm>
            <a:off x="3045368" y="2859328"/>
            <a:ext cx="61053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1400" dirty="0"/>
              <a:t>Dr Helen Griffiths, Consultant Clinical Psychologist,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1400" dirty="0"/>
              <a:t>Medical Needs in Schools  and Oxford Children’s Hospital</a:t>
            </a:r>
            <a:endParaRPr sz="14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/>
          </a:p>
          <a:p>
            <a:pPr marL="0" lvl="0" indent="889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aseline="30000" dirty="0"/>
              <a:t>12th January 2021</a:t>
            </a:r>
            <a:endParaRPr sz="14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1400" dirty="0"/>
              <a:t>WITH THANKS TO OXFORD UNIVERSITY HOSPITALS NHS FOUNDATION TRUST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1400" dirty="0"/>
              <a:t>AND OXFORDSHIRE HOSPITAL SCHOOL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123C-8F24-4957-B266-14B992511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example – Impact of COVID19?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C6F255D-E0DD-4D1E-ACCA-11DA2B4323E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6924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AF6CE-BD10-4F56-8D34-36887688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same boat?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4E082-FE39-4D07-881E-44D3C9259D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E09082B-2301-485B-9B76-8EE083F467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2639318"/>
              </p:ext>
            </p:extLst>
          </p:nvPr>
        </p:nvGraphicFramePr>
        <p:xfrm>
          <a:off x="2032000" y="1825625"/>
          <a:ext cx="8128000" cy="431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4193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6C2F0-1A5F-47A6-99AC-70C78661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Shielding, Risk and Anxiety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7C323-1539-48DB-9C57-8EE114295A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group already at risk of mental health difficulties</a:t>
            </a:r>
          </a:p>
          <a:p>
            <a:r>
              <a:rPr lang="en-GB" dirty="0"/>
              <a:t>A group already exposed to difficult circumstances and multiple demands</a:t>
            </a:r>
          </a:p>
          <a:p>
            <a:r>
              <a:rPr lang="en-GB" dirty="0"/>
              <a:t>91% of people who have died of COVID had an underlying health condition (ONS, 2020)</a:t>
            </a:r>
          </a:p>
          <a:p>
            <a:r>
              <a:rPr lang="en-GB" dirty="0"/>
              <a:t>Many conditions affecting children are rare – impact on parental threat perception and subsequent interpretation of statistics</a:t>
            </a:r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83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36FCF-E041-4889-9603-6CD8F3A8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COVID-19 Restrictions on CYP</a:t>
            </a:r>
            <a:br>
              <a:rPr lang="en-GB" dirty="0"/>
            </a:br>
            <a:r>
              <a:rPr lang="en-GB" sz="2000" dirty="0"/>
              <a:t>Loades et al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1A7AF-5EA4-4949-B07A-480FCEA05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Factors associated with quarantine put children at risk of psychological difficulty </a:t>
            </a:r>
          </a:p>
          <a:p>
            <a:r>
              <a:rPr lang="en-GB" dirty="0"/>
              <a:t>Increased loneliness and links between loneliness and mental health up to 9 years later</a:t>
            </a:r>
          </a:p>
          <a:p>
            <a:r>
              <a:rPr lang="en-GB" dirty="0"/>
              <a:t>Losing links with others and feeling excluded can lead to depression </a:t>
            </a:r>
          </a:p>
          <a:p>
            <a:r>
              <a:rPr lang="en-GB" dirty="0"/>
              <a:t>Children who endured enforced quarantine were up to 5 times more likely to utilise child mental health services</a:t>
            </a:r>
          </a:p>
          <a:p>
            <a:r>
              <a:rPr lang="en-GB" dirty="0"/>
              <a:t>Co-SPACE study indicates high levels of parental reported distress in CYP (</a:t>
            </a:r>
            <a:r>
              <a:rPr lang="en-GB" dirty="0" err="1"/>
              <a:t>esp</a:t>
            </a:r>
            <a:r>
              <a:rPr lang="en-GB" dirty="0"/>
              <a:t> younger children)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779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820A7-6DF9-4471-8561-7ABBBA33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might anxiety show itself in children?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7B801-9FDD-4971-B099-C741B42519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Regression in behaviours e.g. wanting adult to do more for them</a:t>
            </a:r>
          </a:p>
          <a:p>
            <a:r>
              <a:rPr lang="en-GB" dirty="0"/>
              <a:t>Increased clinginess / attachment-seeking behaviours</a:t>
            </a:r>
          </a:p>
          <a:p>
            <a:r>
              <a:rPr lang="en-GB" dirty="0"/>
              <a:t>Multiple /repeated questions</a:t>
            </a:r>
          </a:p>
          <a:p>
            <a:r>
              <a:rPr lang="en-GB" dirty="0"/>
              <a:t>Disruptions to sleep e.g. routine, nightmares</a:t>
            </a:r>
          </a:p>
          <a:p>
            <a:r>
              <a:rPr lang="en-GB" dirty="0"/>
              <a:t>Somatic symptoms e.g. tummy aches, headaches</a:t>
            </a:r>
          </a:p>
          <a:p>
            <a:r>
              <a:rPr lang="en-GB" dirty="0"/>
              <a:t>Racing thoughts, expressed worries</a:t>
            </a:r>
          </a:p>
          <a:p>
            <a:r>
              <a:rPr lang="en-GB" dirty="0"/>
              <a:t>Being more withdrawn</a:t>
            </a:r>
          </a:p>
          <a:p>
            <a:r>
              <a:rPr lang="en-GB" dirty="0"/>
              <a:t>Anger/aggression</a:t>
            </a:r>
          </a:p>
        </p:txBody>
      </p:sp>
    </p:spTree>
    <p:extLst>
      <p:ext uri="{BB962C8B-B14F-4D97-AF65-F5344CB8AC3E}">
        <p14:creationId xmlns:p14="http://schemas.microsoft.com/office/powerpoint/2010/main" val="2686344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A268B1-E7F7-4118-9FDB-CFEFCC7B31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Tips and Strategies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CEEEA5-7C18-4037-94A8-93794EFF8D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607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D1BB-1FE4-45CA-AFA2-075FD283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Containing Conversations:</a:t>
            </a:r>
            <a:br>
              <a:rPr lang="en-GB" dirty="0"/>
            </a:br>
            <a:r>
              <a:rPr lang="en-GB" sz="2700" dirty="0"/>
              <a:t>Is it always possible/necessary/helpful to reassure/treat?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B64A7-87C4-42A0-81B4-E0C49B6BAF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endParaRPr lang="en-GB" b="1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to hold or include within its volume or area</a:t>
            </a:r>
            <a:endParaRPr lang="en-GB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to be capable of holding; have capacity for</a:t>
            </a:r>
            <a:endParaRPr lang="en-GB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to have as </a:t>
            </a:r>
            <a:r>
              <a:rPr lang="en-GB" b="0" i="0" u="none" strike="noStrike" dirty="0">
                <a:solidFill>
                  <a:srgbClr val="00248B"/>
                </a:solidFill>
                <a:effectLst/>
                <a:latin typeface="Arial" panose="020B0604020202020204" pitchFamily="34" charset="0"/>
                <a:hlinkClick r:id="rId2"/>
              </a:rPr>
              <a:t>contents</a:t>
            </a:r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 or constituent parts; comprise; include.</a:t>
            </a:r>
            <a:endParaRPr lang="en-GB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to keep under proper control</a:t>
            </a:r>
            <a:endParaRPr lang="en-GB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to prevent or limit the expansion, influence, success, or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adance</a:t>
            </a:r>
            <a:endParaRPr lang="en-GB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to succeed in preventing the spread of</a:t>
            </a:r>
            <a:endParaRPr lang="en-GB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27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AB156-E6C3-4218-92F4-062A2EE58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Containing Conversations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4ABD4-9D8E-4D0D-AAED-EB420ECD7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the emotion: “It sounds like you are a bit worried about X”</a:t>
            </a:r>
          </a:p>
          <a:p>
            <a:r>
              <a:rPr lang="en-GB" dirty="0"/>
              <a:t>Normalise the emotion: “It’s Ok to be worried, everyone worries about things”</a:t>
            </a:r>
          </a:p>
          <a:p>
            <a:r>
              <a:rPr lang="en-GB" dirty="0"/>
              <a:t>Acknowledge the emotion: “Yes that feeling can feel tricky sometimes”</a:t>
            </a:r>
          </a:p>
          <a:p>
            <a:r>
              <a:rPr lang="en-GB" dirty="0"/>
              <a:t>Our own words and responses – “It’s terrible, I have no idea what is going to happen” versus “It’s a really difficult situation, lots of people are thinking about the things that can help”</a:t>
            </a:r>
          </a:p>
          <a:p>
            <a:r>
              <a:rPr lang="en-GB" dirty="0"/>
              <a:t>Calm and steady tone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743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665F9-68D9-49C1-B0AD-2D873AA2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Anxiety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87B36-CA3C-4919-BF9C-19F0AA5381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 curious about the worries – find out what they are, make a list</a:t>
            </a:r>
          </a:p>
          <a:p>
            <a:r>
              <a:rPr lang="en-GB" dirty="0"/>
              <a:t>Problem solve – which need answering/information? Which need reassurance? Which can be helped with an action? How can you support the child with these?</a:t>
            </a:r>
          </a:p>
          <a:p>
            <a:r>
              <a:rPr lang="en-GB" dirty="0"/>
              <a:t>Feelings/worries box – notepad for older children</a:t>
            </a:r>
          </a:p>
          <a:p>
            <a:r>
              <a:rPr lang="en-GB" dirty="0"/>
              <a:t>For feelings of anxiety in the body – breathing and relaxation </a:t>
            </a:r>
          </a:p>
          <a:p>
            <a:r>
              <a:rPr lang="en-GB" dirty="0"/>
              <a:t>Agency and control – even if we don’t know or can’t plan, we can communicate that in a containing way</a:t>
            </a:r>
          </a:p>
        </p:txBody>
      </p:sp>
    </p:spTree>
    <p:extLst>
      <p:ext uri="{BB962C8B-B14F-4D97-AF65-F5344CB8AC3E}">
        <p14:creationId xmlns:p14="http://schemas.microsoft.com/office/powerpoint/2010/main" val="3125152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CD5CF-ABBA-48ED-8A1A-A4711DBD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Uncertainty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025C89-16A8-4BC1-9C60-7F8F2A69A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Routine and structure where possible</a:t>
            </a:r>
          </a:p>
          <a:p>
            <a:r>
              <a:rPr lang="en-GB" dirty="0"/>
              <a:t>Feelings of safety, security and containment</a:t>
            </a:r>
          </a:p>
          <a:p>
            <a:r>
              <a:rPr lang="en-GB" dirty="0"/>
              <a:t>Space to share worries, concerns</a:t>
            </a:r>
          </a:p>
          <a:p>
            <a:r>
              <a:rPr lang="en-GB" dirty="0"/>
              <a:t>Limiting access to information</a:t>
            </a:r>
          </a:p>
          <a:p>
            <a:r>
              <a:rPr lang="en-GB" dirty="0"/>
              <a:t>Ensuring adult conversations are moderated</a:t>
            </a:r>
          </a:p>
          <a:p>
            <a:r>
              <a:rPr lang="en-GB" dirty="0"/>
              <a:t>Considering use of tone and language</a:t>
            </a:r>
          </a:p>
          <a:p>
            <a:r>
              <a:rPr lang="en-GB" dirty="0"/>
              <a:t>Being honest but developmentally appropriate</a:t>
            </a:r>
          </a:p>
        </p:txBody>
      </p:sp>
    </p:spTree>
    <p:extLst>
      <p:ext uri="{BB962C8B-B14F-4D97-AF65-F5344CB8AC3E}">
        <p14:creationId xmlns:p14="http://schemas.microsoft.com/office/powerpoint/2010/main" val="55226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note on pandemic-related challenges</a:t>
            </a:r>
          </a:p>
          <a:p>
            <a:r>
              <a:rPr lang="en-US" dirty="0"/>
              <a:t>To understand how anxiety works in the body</a:t>
            </a:r>
          </a:p>
          <a:p>
            <a:r>
              <a:rPr lang="en-US" dirty="0"/>
              <a:t>Why “the same storm” impacts differently</a:t>
            </a:r>
          </a:p>
          <a:p>
            <a:r>
              <a:rPr lang="en-US" dirty="0"/>
              <a:t>Strategies and tips</a:t>
            </a:r>
          </a:p>
        </p:txBody>
      </p:sp>
    </p:spTree>
    <p:extLst>
      <p:ext uri="{BB962C8B-B14F-4D97-AF65-F5344CB8AC3E}">
        <p14:creationId xmlns:p14="http://schemas.microsoft.com/office/powerpoint/2010/main" val="3975036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2A29-85D7-4C71-8004-CECF322D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Fostering Resilience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ADE9A-E914-423B-AC94-D22FE25C04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sense of belonging</a:t>
            </a:r>
          </a:p>
          <a:p>
            <a:r>
              <a:rPr lang="en-GB" dirty="0"/>
              <a:t>A sense of shared purpose</a:t>
            </a:r>
          </a:p>
          <a:p>
            <a:r>
              <a:rPr lang="en-GB" dirty="0"/>
              <a:t>Strong relationships</a:t>
            </a:r>
          </a:p>
          <a:p>
            <a:r>
              <a:rPr lang="en-GB" dirty="0"/>
              <a:t>Agency and control</a:t>
            </a:r>
          </a:p>
          <a:p>
            <a:r>
              <a:rPr lang="en-GB" dirty="0"/>
              <a:t>Feeling safe</a:t>
            </a:r>
          </a:p>
          <a:p>
            <a:r>
              <a:rPr lang="en-GB" dirty="0"/>
              <a:t>Working as part of a team</a:t>
            </a:r>
          </a:p>
          <a:p>
            <a:r>
              <a:rPr lang="en-GB" dirty="0"/>
              <a:t>Connection between home and school</a:t>
            </a:r>
          </a:p>
        </p:txBody>
      </p:sp>
    </p:spTree>
    <p:extLst>
      <p:ext uri="{BB962C8B-B14F-4D97-AF65-F5344CB8AC3E}">
        <p14:creationId xmlns:p14="http://schemas.microsoft.com/office/powerpoint/2010/main" val="681280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46F2-FBF8-4318-83E2-6624C3D6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Resources/References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B101F-8918-4DE0-BE79-BE62F80E38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hlinkClick r:id="rId2"/>
              </a:rPr>
              <a:t>Shielding advice for children and young people | BPS</a:t>
            </a:r>
            <a:endParaRPr lang="en-GB" dirty="0"/>
          </a:p>
          <a:p>
            <a:r>
              <a:rPr lang="en-GB" dirty="0">
                <a:hlinkClick r:id="rId3"/>
              </a:rPr>
              <a:t>Managing uncertainty in children and young people | BPS</a:t>
            </a:r>
            <a:endParaRPr lang="en-GB" dirty="0"/>
          </a:p>
          <a:p>
            <a:r>
              <a:rPr lang="en-GB" dirty="0">
                <a:hlinkClick r:id="rId4"/>
              </a:rPr>
              <a:t>Resilience and coping: supporting transitions back to school | BPS</a:t>
            </a:r>
            <a:endParaRPr lang="en-GB" dirty="0"/>
          </a:p>
          <a:p>
            <a:r>
              <a:rPr lang="en-GB" dirty="0">
                <a:hlinkClick r:id="rId5"/>
              </a:rPr>
              <a:t>Talking to children about illness | BPS</a:t>
            </a:r>
            <a:endParaRPr lang="en-GB" dirty="0"/>
          </a:p>
          <a:p>
            <a:r>
              <a:rPr lang="en-GB" dirty="0">
                <a:hlinkClick r:id="rId6"/>
              </a:rPr>
              <a:t>Co-Space Study: Supporting Parents, Adolescents and Children during Epidemics — Department of Experimental Psychology (ox.ac.uk)</a:t>
            </a:r>
            <a:endParaRPr lang="en-GB" dirty="0"/>
          </a:p>
          <a:p>
            <a:r>
              <a:rPr lang="en-GB" dirty="0">
                <a:hlinkClick r:id="rId7"/>
              </a:rPr>
              <a:t>Parent/ Carer Resource: Foreign Language &amp; International Editions - Emerging Minds</a:t>
            </a:r>
            <a:endParaRPr lang="en-GB" dirty="0"/>
          </a:p>
          <a:p>
            <a:r>
              <a:rPr lang="en-GB" dirty="0">
                <a:hlinkClick r:id="rId8"/>
              </a:rPr>
              <a:t>From Covid-19 back to the classroom | Oxfordshire Hospital School (ohs.oxon.sch.uk)</a:t>
            </a:r>
            <a:endParaRPr lang="en-GB" dirty="0"/>
          </a:p>
          <a:p>
            <a:r>
              <a:rPr lang="en-GB" dirty="0"/>
              <a:t>www.youngminds.org.uk </a:t>
            </a:r>
          </a:p>
        </p:txBody>
      </p:sp>
    </p:spTree>
    <p:extLst>
      <p:ext uri="{BB962C8B-B14F-4D97-AF65-F5344CB8AC3E}">
        <p14:creationId xmlns:p14="http://schemas.microsoft.com/office/powerpoint/2010/main" val="2692595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8F47B7-0A5C-4781-B190-982592B89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For Us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34A3105-0432-405A-B787-3D8EF5EF79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53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EB84-5D97-46F6-B301-8929B4B73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might anxiety show itself in adults?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84EE7-70E9-44B0-B0A1-CD07E11492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Rumination / overthinking</a:t>
            </a:r>
          </a:p>
          <a:p>
            <a:r>
              <a:rPr lang="en-GB" dirty="0"/>
              <a:t>Planning, lists</a:t>
            </a:r>
          </a:p>
          <a:p>
            <a:r>
              <a:rPr lang="en-GB" dirty="0"/>
              <a:t>Information seeking</a:t>
            </a:r>
          </a:p>
          <a:p>
            <a:r>
              <a:rPr lang="en-GB" dirty="0"/>
              <a:t>Support seeking</a:t>
            </a:r>
          </a:p>
          <a:p>
            <a:r>
              <a:rPr lang="en-GB" dirty="0"/>
              <a:t>Poor sleep / diet / exercise</a:t>
            </a:r>
          </a:p>
          <a:p>
            <a:r>
              <a:rPr lang="en-GB" dirty="0"/>
              <a:t>Coping behaviours – alcohol, food</a:t>
            </a:r>
          </a:p>
        </p:txBody>
      </p:sp>
    </p:spTree>
    <p:extLst>
      <p:ext uri="{BB962C8B-B14F-4D97-AF65-F5344CB8AC3E}">
        <p14:creationId xmlns:p14="http://schemas.microsoft.com/office/powerpoint/2010/main" val="1181755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8B7F-092E-4394-90F2-82F2B189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does anxiety become a problem?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F27CA-AC0B-43FA-832F-DFF37EE179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When the strategies have an adverse effect on us or our life</a:t>
            </a:r>
          </a:p>
          <a:p>
            <a:pPr marL="114300" indent="0">
              <a:buNone/>
            </a:pPr>
            <a:r>
              <a:rPr lang="en-GB" dirty="0"/>
              <a:t>	Is your sleep impacted?</a:t>
            </a:r>
          </a:p>
          <a:p>
            <a:pPr marL="114300" indent="0">
              <a:buNone/>
            </a:pPr>
            <a:r>
              <a:rPr lang="en-GB" dirty="0"/>
              <a:t>	Are you experiencing somatic symptoms?</a:t>
            </a:r>
          </a:p>
          <a:p>
            <a:pPr marL="114300" indent="0">
              <a:buNone/>
            </a:pPr>
            <a:r>
              <a:rPr lang="en-GB" dirty="0"/>
              <a:t>	Are you struggling to get things done?</a:t>
            </a:r>
          </a:p>
          <a:p>
            <a:pPr marL="114300" indent="0">
              <a:buNone/>
            </a:pPr>
            <a:r>
              <a:rPr lang="en-GB" dirty="0"/>
              <a:t>	Are you finding it difficult to concentrate or focus?</a:t>
            </a:r>
          </a:p>
        </p:txBody>
      </p:sp>
    </p:spTree>
    <p:extLst>
      <p:ext uri="{BB962C8B-B14F-4D97-AF65-F5344CB8AC3E}">
        <p14:creationId xmlns:p14="http://schemas.microsoft.com/office/powerpoint/2010/main" val="1866767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61EF-547F-49BA-8D45-D0880154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Actively Managing Uncertainty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4F923-EA4D-4213-B772-207445D384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Begin to notice your thought patterns –  are there times of day they are more likely to become bothersome?</a:t>
            </a:r>
          </a:p>
          <a:p>
            <a:r>
              <a:rPr lang="en-GB" dirty="0"/>
              <a:t>Acknowledge when they are helpful; write down helpful thoughts, questions, plans.</a:t>
            </a:r>
          </a:p>
          <a:p>
            <a:r>
              <a:rPr lang="en-GB" dirty="0"/>
              <a:t>Notice when they start to become unhelpful – acknowledge that that thought process is not helping right now</a:t>
            </a:r>
          </a:p>
          <a:p>
            <a:r>
              <a:rPr lang="en-GB" dirty="0"/>
              <a:t>Imagery, distraction, focusing on the here and now</a:t>
            </a:r>
          </a:p>
          <a:p>
            <a:r>
              <a:rPr lang="en-GB" dirty="0"/>
              <a:t>Set limits around information gathering, discussions, </a:t>
            </a:r>
            <a:r>
              <a:rPr lang="en-GB" dirty="0" err="1"/>
              <a:t>whats</a:t>
            </a:r>
            <a:r>
              <a:rPr lang="en-GB" dirty="0"/>
              <a:t> apps!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575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61050-7D37-4E14-BC7B-917DBAA6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Uncertainty - Adults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6EB30-C1F3-49FA-84B8-6B7F16325A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Focus on the here and now </a:t>
            </a:r>
            <a:r>
              <a:rPr lang="en-GB" dirty="0">
                <a:hlinkClick r:id="rId2"/>
              </a:rPr>
              <a:t>https://www.nhs.uk/conditions/stress-anxiety-depression/mindfulness/</a:t>
            </a:r>
            <a:endParaRPr lang="en-GB" dirty="0"/>
          </a:p>
          <a:p>
            <a:r>
              <a:rPr lang="en-GB" dirty="0"/>
              <a:t>Relaxation and breathing </a:t>
            </a:r>
            <a:r>
              <a:rPr lang="en-GB" dirty="0">
                <a:hlinkClick r:id="rId3"/>
              </a:rPr>
              <a:t>https://www.mind.org.uk/information-support/tips-for-everyday-living/relaxation/relaxation-tips/</a:t>
            </a:r>
            <a:endParaRPr lang="en-GB" dirty="0"/>
          </a:p>
          <a:p>
            <a:r>
              <a:rPr lang="en-GB" dirty="0"/>
              <a:t>Focus on what you can do today / tomorrow – make a list!</a:t>
            </a:r>
          </a:p>
          <a:p>
            <a:r>
              <a:rPr lang="en-GB" dirty="0"/>
              <a:t>Actively manage how much you think about the uncertainty</a:t>
            </a:r>
          </a:p>
          <a:p>
            <a:r>
              <a:rPr lang="en-GB" dirty="0"/>
              <a:t>Problem solving techniques</a:t>
            </a:r>
          </a:p>
        </p:txBody>
      </p:sp>
    </p:spTree>
    <p:extLst>
      <p:ext uri="{BB962C8B-B14F-4D97-AF65-F5344CB8AC3E}">
        <p14:creationId xmlns:p14="http://schemas.microsoft.com/office/powerpoint/2010/main" val="37888899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39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CC20DF-D6A3-441B-A1B7-B1B8E2E9F7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Pandemic and Anxiety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07DD22C-B17C-45E7-A5FA-47784E8CA6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unique storm we all face</a:t>
            </a:r>
          </a:p>
        </p:txBody>
      </p:sp>
    </p:spTree>
    <p:extLst>
      <p:ext uri="{BB962C8B-B14F-4D97-AF65-F5344CB8AC3E}">
        <p14:creationId xmlns:p14="http://schemas.microsoft.com/office/powerpoint/2010/main" val="180404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2C0F9-BA51-4103-9A01-57A617E83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Uncertainty: 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D47D5-6321-4FF0-9CB6-DAA9AFA24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745691A-0BB2-4794-8CB4-9D2E5EA12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3549679"/>
              </p:ext>
            </p:extLst>
          </p:nvPr>
        </p:nvGraphicFramePr>
        <p:xfrm>
          <a:off x="2031999" y="2065106"/>
          <a:ext cx="8858607" cy="407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018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2C0F9-BA51-4103-9A01-57A617E83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Uncertainty: Families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D47D5-6321-4FF0-9CB6-DAA9AFA24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745691A-0BB2-4794-8CB4-9D2E5EA12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550657"/>
              </p:ext>
            </p:extLst>
          </p:nvPr>
        </p:nvGraphicFramePr>
        <p:xfrm>
          <a:off x="2031999" y="2065106"/>
          <a:ext cx="8858607" cy="407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70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F37D4D-08D6-4200-AAEB-95DCDDE1C1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Anxiety Works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0B6D958-D922-41E7-9E0E-094087F6EA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101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97AC9-3C6B-4FB2-BAFD-BA71F2A7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Anxiety and Our Bodies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56058-198C-4389-842C-D6771AEC1B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amygdala is the part of the brain that activates when we sense a stressor</a:t>
            </a:r>
          </a:p>
          <a:p>
            <a:r>
              <a:rPr lang="en-GB" dirty="0"/>
              <a:t>Stressors can be real, perceived, or imagined</a:t>
            </a:r>
          </a:p>
          <a:p>
            <a:r>
              <a:rPr lang="en-GB" dirty="0"/>
              <a:t>The amygdala causes a chemical reaction in our body – the fight/flight/freeze response</a:t>
            </a:r>
          </a:p>
          <a:p>
            <a:r>
              <a:rPr lang="en-GB" dirty="0"/>
              <a:t>The chemicals released cause our body to react – our heart rate quickens, our blood pumps faster, our muscles get pumped</a:t>
            </a:r>
          </a:p>
          <a:p>
            <a:r>
              <a:rPr lang="en-GB" dirty="0"/>
              <a:t>The “thinking” part of our brain becomes less effective as we “act first, think later”</a:t>
            </a:r>
          </a:p>
        </p:txBody>
      </p:sp>
    </p:spTree>
    <p:extLst>
      <p:ext uri="{BB962C8B-B14F-4D97-AF65-F5344CB8AC3E}">
        <p14:creationId xmlns:p14="http://schemas.microsoft.com/office/powerpoint/2010/main" val="294590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9FFC-6C43-4FB4-AD25-7AE5C834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Anxiety – the Feedback Loop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C4A2B-B014-4FDE-8B89-A92ABA2789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our bodies react, so does our brain</a:t>
            </a:r>
          </a:p>
          <a:p>
            <a:r>
              <a:rPr lang="en-GB" dirty="0"/>
              <a:t>Anxiety often feels uncomfortable – like something is wrong in our body. This can cause more worry – for children, and their parents</a:t>
            </a:r>
          </a:p>
          <a:p>
            <a:r>
              <a:rPr lang="en-GB" dirty="0"/>
              <a:t>As we worry more, the amygdala keeps reacting</a:t>
            </a:r>
          </a:p>
          <a:p>
            <a:r>
              <a:rPr lang="en-GB" dirty="0"/>
              <a:t>Sometimes the bodily sensations become the thing that stops us doing what we need to/want to do</a:t>
            </a:r>
          </a:p>
          <a:p>
            <a:r>
              <a:rPr lang="en-GB" dirty="0"/>
              <a:t>Sometimes the thoughts spiral and become more and more worrying</a:t>
            </a:r>
          </a:p>
        </p:txBody>
      </p:sp>
    </p:spTree>
    <p:extLst>
      <p:ext uri="{BB962C8B-B14F-4D97-AF65-F5344CB8AC3E}">
        <p14:creationId xmlns:p14="http://schemas.microsoft.com/office/powerpoint/2010/main" val="350903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8B20-82A5-43C6-9343-A78EF205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impact of anxiety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75657-CC46-4777-986C-831C5BF8DE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GB" dirty="0"/>
              <a:t>Anxiety usually starts with a </a:t>
            </a:r>
            <a:r>
              <a:rPr lang="en-GB" b="1" dirty="0"/>
              <a:t>thought</a:t>
            </a:r>
            <a:r>
              <a:rPr lang="en-GB" dirty="0"/>
              <a:t> (maybe triggered by something happening)</a:t>
            </a:r>
          </a:p>
          <a:p>
            <a:pPr marL="114300" indent="0">
              <a:buNone/>
            </a:pPr>
            <a:r>
              <a:rPr lang="en-GB" dirty="0"/>
              <a:t>The thought might cause our amygdala to react, sending chemicals to our body which make our </a:t>
            </a:r>
            <a:r>
              <a:rPr lang="en-GB" b="1" dirty="0"/>
              <a:t>body</a:t>
            </a:r>
            <a:r>
              <a:rPr lang="en-GB" dirty="0"/>
              <a:t> feel weird!</a:t>
            </a:r>
          </a:p>
          <a:p>
            <a:pPr marL="114300" indent="0">
              <a:buNone/>
            </a:pPr>
            <a:r>
              <a:rPr lang="en-GB" dirty="0"/>
              <a:t>We might experience the </a:t>
            </a:r>
            <a:r>
              <a:rPr lang="en-GB" b="1" dirty="0"/>
              <a:t>emotion</a:t>
            </a:r>
            <a:r>
              <a:rPr lang="en-GB" dirty="0"/>
              <a:t> of worry or feel stressed</a:t>
            </a:r>
          </a:p>
          <a:p>
            <a:pPr marL="114300" indent="0">
              <a:buNone/>
            </a:pPr>
            <a:r>
              <a:rPr lang="en-GB" dirty="0"/>
              <a:t>Because we think and feel this way, we might </a:t>
            </a:r>
            <a:r>
              <a:rPr lang="en-GB" b="1" dirty="0"/>
              <a:t>do something differently </a:t>
            </a:r>
            <a:r>
              <a:rPr lang="en-GB" dirty="0"/>
              <a:t>to try and help the anxiety go away</a:t>
            </a:r>
          </a:p>
          <a:p>
            <a:pPr marL="114300" indent="0">
              <a:buNone/>
            </a:pPr>
            <a:endParaRPr lang="en-GB" b="1" dirty="0"/>
          </a:p>
          <a:p>
            <a:pPr marL="114300" indent="0">
              <a:buNone/>
            </a:pPr>
            <a:r>
              <a:rPr lang="en-GB" b="1" dirty="0"/>
              <a:t>We might get stuck in a vicious cycle when the things we do make us feel better in the short term, but in the long term don’t tackle what our worries are!</a:t>
            </a:r>
          </a:p>
          <a:p>
            <a:pPr marL="114300" indent="0">
              <a:buNone/>
            </a:pPr>
            <a:r>
              <a:rPr lang="en-GB" b="1" dirty="0"/>
              <a:t>Tackling any bit of the vicious cycle will help </a:t>
            </a:r>
            <a:r>
              <a:rPr lang="en-GB" b="1"/>
              <a:t>to break it!</a:t>
            </a:r>
            <a:endParaRPr lang="en-GB" b="1" dirty="0"/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915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1393</Words>
  <Application>Microsoft Office PowerPoint</Application>
  <PresentationFormat>Widescreen</PresentationFormat>
  <Paragraphs>157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Calibri</vt:lpstr>
      <vt:lpstr>Arial</vt:lpstr>
      <vt:lpstr>1_Office Theme</vt:lpstr>
      <vt:lpstr>Managing Anxiety</vt:lpstr>
      <vt:lpstr>Objectives</vt:lpstr>
      <vt:lpstr>The Pandemic and Anxiety</vt:lpstr>
      <vt:lpstr>Uncertainty: Us</vt:lpstr>
      <vt:lpstr>Uncertainty: Families</vt:lpstr>
      <vt:lpstr>How Anxiety Works</vt:lpstr>
      <vt:lpstr>Anxiety and Our Bodies</vt:lpstr>
      <vt:lpstr>Anxiety – the Feedback Loop</vt:lpstr>
      <vt:lpstr>The impact of anxiety</vt:lpstr>
      <vt:lpstr>An example – Impact of COVID19?</vt:lpstr>
      <vt:lpstr>The same boat?</vt:lpstr>
      <vt:lpstr>Shielding, Risk and Anxiety</vt:lpstr>
      <vt:lpstr>Impact of COVID-19 Restrictions on CYP Loades et al 2020</vt:lpstr>
      <vt:lpstr>How might anxiety show itself in children?</vt:lpstr>
      <vt:lpstr>Tips and Strategies</vt:lpstr>
      <vt:lpstr>Containing Conversations: Is it always possible/necessary/helpful to reassure/treat?</vt:lpstr>
      <vt:lpstr>Containing Conversations</vt:lpstr>
      <vt:lpstr>Managing Anxiety</vt:lpstr>
      <vt:lpstr>Managing Uncertainty</vt:lpstr>
      <vt:lpstr>Fostering Resilience</vt:lpstr>
      <vt:lpstr>Resources/References</vt:lpstr>
      <vt:lpstr>For Us</vt:lpstr>
      <vt:lpstr>How might anxiety show itself in adults?</vt:lpstr>
      <vt:lpstr>When does anxiety become a problem?</vt:lpstr>
      <vt:lpstr>Actively Managing Uncertainty</vt:lpstr>
      <vt:lpstr>Managing Uncertainty - Adults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THE NEEDS OF CHILDREN WITH MEDICAL CONDITIONS IN SCHOOLS</dc:title>
  <dc:creator>helen griffiths</dc:creator>
  <cp:lastModifiedBy>helen griffiths</cp:lastModifiedBy>
  <cp:revision>25</cp:revision>
  <dcterms:created xsi:type="dcterms:W3CDTF">2019-04-24T06:29:53Z</dcterms:created>
  <dcterms:modified xsi:type="dcterms:W3CDTF">2021-01-12T15:35:47Z</dcterms:modified>
</cp:coreProperties>
</file>