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  <p:sldMasterId id="2147483713" r:id="rId5"/>
    <p:sldMasterId id="2147483727" r:id="rId6"/>
  </p:sldMasterIdLst>
  <p:notesMasterIdLst>
    <p:notesMasterId r:id="rId46"/>
  </p:notesMasterIdLst>
  <p:handoutMasterIdLst>
    <p:handoutMasterId r:id="rId47"/>
  </p:handoutMasterIdLst>
  <p:sldIdLst>
    <p:sldId id="256" r:id="rId7"/>
    <p:sldId id="356" r:id="rId8"/>
    <p:sldId id="357" r:id="rId9"/>
    <p:sldId id="258" r:id="rId10"/>
    <p:sldId id="259" r:id="rId11"/>
    <p:sldId id="324" r:id="rId12"/>
    <p:sldId id="323" r:id="rId13"/>
    <p:sldId id="265" r:id="rId14"/>
    <p:sldId id="296" r:id="rId15"/>
    <p:sldId id="307" r:id="rId16"/>
    <p:sldId id="298" r:id="rId17"/>
    <p:sldId id="325" r:id="rId18"/>
    <p:sldId id="267" r:id="rId19"/>
    <p:sldId id="349" r:id="rId20"/>
    <p:sldId id="312" r:id="rId21"/>
    <p:sldId id="313" r:id="rId22"/>
    <p:sldId id="268" r:id="rId23"/>
    <p:sldId id="270" r:id="rId24"/>
    <p:sldId id="315" r:id="rId25"/>
    <p:sldId id="274" r:id="rId26"/>
    <p:sldId id="295" r:id="rId27"/>
    <p:sldId id="326" r:id="rId28"/>
    <p:sldId id="275" r:id="rId29"/>
    <p:sldId id="339" r:id="rId30"/>
    <p:sldId id="335" r:id="rId31"/>
    <p:sldId id="350" r:id="rId32"/>
    <p:sldId id="351" r:id="rId33"/>
    <p:sldId id="352" r:id="rId34"/>
    <p:sldId id="269" r:id="rId35"/>
    <p:sldId id="341" r:id="rId36"/>
    <p:sldId id="342" r:id="rId37"/>
    <p:sldId id="343" r:id="rId38"/>
    <p:sldId id="344" r:id="rId39"/>
    <p:sldId id="355" r:id="rId40"/>
    <p:sldId id="345" r:id="rId41"/>
    <p:sldId id="346" r:id="rId42"/>
    <p:sldId id="354" r:id="rId43"/>
    <p:sldId id="289" r:id="rId44"/>
    <p:sldId id="353" r:id="rId45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31" autoAdjust="0"/>
    <p:restoredTop sz="94684"/>
  </p:normalViewPr>
  <p:slideViewPr>
    <p:cSldViewPr>
      <p:cViewPr varScale="1">
        <p:scale>
          <a:sx n="66" d="100"/>
          <a:sy n="66" d="100"/>
        </p:scale>
        <p:origin x="-103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89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presProps" Target="presProps.xml"/><Relationship Id="rId8" Type="http://schemas.openxmlformats.org/officeDocument/2006/relationships/slide" Target="slides/slide2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576EF6-449A-41B9-A58D-7557D60458E9}" type="datetimeFigureOut">
              <a:rPr lang="en-GB" smtClean="0"/>
              <a:t>18/11/2020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E07F17-903E-4E16-8005-7481AD370C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62722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PlaceHolder 1"/>
          <p:cNvSpPr>
            <a:spLocks noGrp="1"/>
          </p:cNvSpPr>
          <p:nvPr>
            <p:ph type="body"/>
          </p:nvPr>
        </p:nvSpPr>
        <p:spPr>
          <a:xfrm>
            <a:off x="749350" y="5513192"/>
            <a:ext cx="5994443" cy="5222819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GB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notes' format</a:t>
            </a:r>
          </a:p>
        </p:txBody>
      </p:sp>
      <p:sp>
        <p:nvSpPr>
          <p:cNvPr id="237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51822" cy="579966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GB" sz="1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&lt;header&gt;</a:t>
            </a:r>
          </a:p>
        </p:txBody>
      </p:sp>
      <p:sp>
        <p:nvSpPr>
          <p:cNvPr id="238" name="PlaceHolder 3"/>
          <p:cNvSpPr>
            <a:spLocks noGrp="1"/>
          </p:cNvSpPr>
          <p:nvPr>
            <p:ph type="dt"/>
          </p:nvPr>
        </p:nvSpPr>
        <p:spPr>
          <a:xfrm>
            <a:off x="4241321" y="0"/>
            <a:ext cx="3251822" cy="579966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en-GB" sz="1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&lt;date/time&gt;</a:t>
            </a:r>
          </a:p>
        </p:txBody>
      </p:sp>
      <p:sp>
        <p:nvSpPr>
          <p:cNvPr id="239" name="PlaceHolder 4"/>
          <p:cNvSpPr>
            <a:spLocks noGrp="1"/>
          </p:cNvSpPr>
          <p:nvPr>
            <p:ph type="ftr"/>
          </p:nvPr>
        </p:nvSpPr>
        <p:spPr>
          <a:xfrm>
            <a:off x="0" y="11026775"/>
            <a:ext cx="3251822" cy="579966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GB" sz="1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&lt;footer&gt;</a:t>
            </a:r>
          </a:p>
        </p:txBody>
      </p:sp>
      <p:sp>
        <p:nvSpPr>
          <p:cNvPr id="240" name="PlaceHolder 5"/>
          <p:cNvSpPr>
            <a:spLocks noGrp="1"/>
          </p:cNvSpPr>
          <p:nvPr>
            <p:ph type="sldNum"/>
          </p:nvPr>
        </p:nvSpPr>
        <p:spPr>
          <a:xfrm>
            <a:off x="4241321" y="11026775"/>
            <a:ext cx="3251822" cy="579966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579042B8-765C-4C01-83BB-524EC9132579}" type="slidenum">
              <a:rPr lang="en-GB" sz="1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‹#›</a:t>
            </a:fld>
            <a:endParaRPr lang="en-GB" sz="1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2376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TextShape 1"/>
          <p:cNvSpPr txBox="1"/>
          <p:nvPr/>
        </p:nvSpPr>
        <p:spPr>
          <a:xfrm>
            <a:off x="3850589" y="9428743"/>
            <a:ext cx="2945302" cy="495941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174B76C3-83A7-4BF4-9DF4-7C2B6CDAEE72}" type="slidenum">
              <a:rPr lang="en-GB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17</a:t>
            </a:fld>
            <a:endParaRPr lang="en-GB" sz="1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47" name="PlaceHolder 2"/>
          <p:cNvSpPr>
            <a:spLocks noGrp="1"/>
          </p:cNvSpPr>
          <p:nvPr>
            <p:ph type="body"/>
          </p:nvPr>
        </p:nvSpPr>
        <p:spPr>
          <a:xfrm>
            <a:off x="679768" y="4715153"/>
            <a:ext cx="5437783" cy="4466596"/>
          </a:xfrm>
          <a:prstGeom prst="rect">
            <a:avLst/>
          </a:prstGeom>
        </p:spPr>
        <p:txBody>
          <a:bodyPr/>
          <a:lstStyle/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lang="en-GB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More than 5000 children, self-report data; 82 % response rate</a:t>
            </a: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lang="en-GB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Chronic pain: occurring weekly for more than 3 months with VAS scores above 5</a:t>
            </a: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lang="en-GB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Most prevalent: limb pain, headache, abdominal pain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PlaceHolder 1"/>
          <p:cNvSpPr>
            <a:spLocks noGrp="1"/>
          </p:cNvSpPr>
          <p:nvPr>
            <p:ph type="body"/>
          </p:nvPr>
        </p:nvSpPr>
        <p:spPr>
          <a:xfrm>
            <a:off x="679768" y="4715153"/>
            <a:ext cx="5437783" cy="4466596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endParaRPr lang="en-GB" sz="20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9" name="TextShape 2"/>
          <p:cNvSpPr txBox="1"/>
          <p:nvPr/>
        </p:nvSpPr>
        <p:spPr>
          <a:xfrm>
            <a:off x="3850589" y="9428743"/>
            <a:ext cx="2945302" cy="495941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E9F71177-D187-45D9-A0F6-726E3E0F9057}" type="slidenum">
              <a:rPr lang="en-GB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18</a:t>
            </a:fld>
            <a:endParaRPr lang="en-GB" sz="1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PlaceHolder 1"/>
          <p:cNvSpPr>
            <a:spLocks noGrp="1"/>
          </p:cNvSpPr>
          <p:nvPr>
            <p:ph type="body"/>
          </p:nvPr>
        </p:nvSpPr>
        <p:spPr>
          <a:xfrm>
            <a:off x="679768" y="4715153"/>
            <a:ext cx="5437783" cy="4466596"/>
          </a:xfrm>
          <a:prstGeom prst="rect">
            <a:avLst/>
          </a:prstGeom>
        </p:spPr>
        <p:txBody>
          <a:bodyPr/>
          <a:lstStyle/>
          <a:p>
            <a:endParaRPr lang="en-GB" sz="20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7" name="TextShape 2"/>
          <p:cNvSpPr txBox="1"/>
          <p:nvPr/>
        </p:nvSpPr>
        <p:spPr>
          <a:xfrm>
            <a:off x="3850589" y="9428743"/>
            <a:ext cx="2945302" cy="495941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C029101D-FE47-4DBB-AB17-C9D63B4EF25C}" type="slidenum">
              <a:rPr lang="en-GB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23</a:t>
            </a:fld>
            <a:endParaRPr lang="en-GB" sz="1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PlaceHolder 1"/>
          <p:cNvSpPr>
            <a:spLocks noGrp="1"/>
          </p:cNvSpPr>
          <p:nvPr>
            <p:ph type="body"/>
          </p:nvPr>
        </p:nvSpPr>
        <p:spPr>
          <a:xfrm>
            <a:off x="679768" y="4715153"/>
            <a:ext cx="5437783" cy="4466596"/>
          </a:xfrm>
          <a:prstGeom prst="rect">
            <a:avLst/>
          </a:prstGeom>
        </p:spPr>
        <p:txBody>
          <a:bodyPr/>
          <a:lstStyle/>
          <a:p>
            <a:endParaRPr lang="en-GB" sz="20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7" name="TextShape 2"/>
          <p:cNvSpPr txBox="1"/>
          <p:nvPr/>
        </p:nvSpPr>
        <p:spPr>
          <a:xfrm>
            <a:off x="3850589" y="9428743"/>
            <a:ext cx="2945302" cy="495941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/>
            <a:fld id="{C029101D-FE47-4DBB-AB17-C9D63B4EF25C}" type="slidenum">
              <a:rPr lang="en-GB" sz="12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pPr algn="r"/>
              <a:t>24</a:t>
            </a:fld>
            <a:endParaRPr lang="en-GB" sz="1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PlaceHolder 1"/>
          <p:cNvSpPr>
            <a:spLocks noGrp="1"/>
          </p:cNvSpPr>
          <p:nvPr>
            <p:ph type="body"/>
          </p:nvPr>
        </p:nvSpPr>
        <p:spPr>
          <a:xfrm>
            <a:off x="679768" y="4715153"/>
            <a:ext cx="5437783" cy="4466596"/>
          </a:xfrm>
          <a:prstGeom prst="rect">
            <a:avLst/>
          </a:prstGeom>
        </p:spPr>
        <p:txBody>
          <a:bodyPr/>
          <a:lstStyle/>
          <a:p>
            <a:endParaRPr lang="en-GB" sz="20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9" name="TextShape 2"/>
          <p:cNvSpPr txBox="1"/>
          <p:nvPr/>
        </p:nvSpPr>
        <p:spPr>
          <a:xfrm>
            <a:off x="3850589" y="9428743"/>
            <a:ext cx="2945302" cy="495941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2BD8676D-0B1E-44DA-B7A0-CD8ED5F03578}" type="slidenum">
              <a:rPr lang="en-GB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27</a:t>
            </a:fld>
            <a:endParaRPr lang="en-GB" sz="1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5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E17183F-4EF2-4453-9027-8407D7238225}" type="datetime1">
              <a:rPr lang="en-GB" altLang="en-US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18/11/2020</a:t>
            </a:fld>
            <a:endParaRPr lang="en-GB" altLang="en-US">
              <a:solidFill>
                <a:prstClr val="black"/>
              </a:solidFill>
            </a:endParaRPr>
          </a:p>
        </p:txBody>
      </p:sp>
      <p:sp>
        <p:nvSpPr>
          <p:cNvPr id="4915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291B32D-7695-49BC-96B2-054BB03EB61F}" type="slidenum">
              <a:rPr lang="en-GB" altLang="en-US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34</a:t>
            </a:fld>
            <a:endParaRPr lang="en-GB" altLang="en-US">
              <a:solidFill>
                <a:prstClr val="black"/>
              </a:solidFill>
            </a:endParaRPr>
          </a:p>
        </p:txBody>
      </p:sp>
      <p:sp>
        <p:nvSpPr>
          <p:cNvPr id="491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ln cap="flat"/>
        </p:spPr>
      </p:sp>
      <p:sp>
        <p:nvSpPr>
          <p:cNvPr id="4915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5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6A95D36-B964-456D-BD48-03BF113D7ACD}" type="datetime1">
              <a:rPr lang="en-GB" altLang="en-US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18/11/2020</a:t>
            </a:fld>
            <a:endParaRPr lang="en-GB" altLang="en-US">
              <a:solidFill>
                <a:prstClr val="black"/>
              </a:solidFill>
            </a:endParaRPr>
          </a:p>
        </p:txBody>
      </p:sp>
      <p:sp>
        <p:nvSpPr>
          <p:cNvPr id="4710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40322E2-E17A-42C8-90F6-A25D13BFB225}" type="slidenum">
              <a:rPr lang="en-GB" altLang="en-US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35</a:t>
            </a:fld>
            <a:endParaRPr lang="en-GB" altLang="en-US">
              <a:solidFill>
                <a:prstClr val="black"/>
              </a:solidFill>
            </a:endParaRPr>
          </a:p>
        </p:txBody>
      </p:sp>
      <p:sp>
        <p:nvSpPr>
          <p:cNvPr id="471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ln cap="flat"/>
        </p:spPr>
      </p:sp>
      <p:sp>
        <p:nvSpPr>
          <p:cNvPr id="4710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38" name="Picture 37"/>
          <p:cNvPicPr/>
          <p:nvPr/>
        </p:nvPicPr>
        <p:blipFill>
          <a:blip r:embed="rId2"/>
          <a:stretch/>
        </p:blipFill>
        <p:spPr>
          <a:xfrm>
            <a:off x="1735560" y="1599840"/>
            <a:ext cx="5671800" cy="4525560"/>
          </a:xfrm>
          <a:prstGeom prst="rect">
            <a:avLst/>
          </a:prstGeom>
          <a:ln>
            <a:noFill/>
          </a:ln>
        </p:spPr>
      </p:pic>
      <p:pic>
        <p:nvPicPr>
          <p:cNvPr id="39" name="Picture 38"/>
          <p:cNvPicPr/>
          <p:nvPr/>
        </p:nvPicPr>
        <p:blipFill>
          <a:blip r:embed="rId2"/>
          <a:stretch/>
        </p:blipFill>
        <p:spPr>
          <a:xfrm>
            <a:off x="1735560" y="1599840"/>
            <a:ext cx="5671800" cy="4525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7" name="PlaceHolder 4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77" name="Picture 76"/>
          <p:cNvPicPr/>
          <p:nvPr/>
        </p:nvPicPr>
        <p:blipFill>
          <a:blip r:embed="rId2"/>
          <a:stretch/>
        </p:blipFill>
        <p:spPr>
          <a:xfrm>
            <a:off x="1735560" y="1599840"/>
            <a:ext cx="5671800" cy="4525560"/>
          </a:xfrm>
          <a:prstGeom prst="rect">
            <a:avLst/>
          </a:prstGeom>
          <a:ln>
            <a:noFill/>
          </a:ln>
        </p:spPr>
      </p:pic>
      <p:pic>
        <p:nvPicPr>
          <p:cNvPr id="78" name="Picture 77"/>
          <p:cNvPicPr/>
          <p:nvPr/>
        </p:nvPicPr>
        <p:blipFill>
          <a:blip r:embed="rId2"/>
          <a:stretch/>
        </p:blipFill>
        <p:spPr>
          <a:xfrm>
            <a:off x="1735560" y="1599840"/>
            <a:ext cx="5671800" cy="4525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CD3F72F-A122-7943-BC46-B0E10E26D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7082630-D1BB-D449-A82D-E1AC7F7570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FDB6D4E-0612-DB4B-BA83-F9777463D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FC7E3-9B0D-D046-84C3-91C513D3D02D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E86B696-B5E9-DB45-B3EF-6157DD533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C556B52-ADB6-CA42-8C4D-1861B405E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15C98-F8F0-3748-9B0D-06F72F471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789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6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7" name="PlaceHolder 4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1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2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3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17" name="Picture 116"/>
          <p:cNvPicPr/>
          <p:nvPr/>
        </p:nvPicPr>
        <p:blipFill>
          <a:blip r:embed="rId2"/>
          <a:stretch/>
        </p:blipFill>
        <p:spPr>
          <a:xfrm>
            <a:off x="1735560" y="1599840"/>
            <a:ext cx="5671800" cy="4525560"/>
          </a:xfrm>
          <a:prstGeom prst="rect">
            <a:avLst/>
          </a:prstGeom>
          <a:ln>
            <a:noFill/>
          </a:ln>
        </p:spPr>
      </p:pic>
      <p:pic>
        <p:nvPicPr>
          <p:cNvPr id="118" name="Picture 117"/>
          <p:cNvPicPr/>
          <p:nvPr/>
        </p:nvPicPr>
        <p:blipFill>
          <a:blip r:embed="rId2"/>
          <a:stretch/>
        </p:blipFill>
        <p:spPr>
          <a:xfrm>
            <a:off x="1735560" y="1599840"/>
            <a:ext cx="5671800" cy="4525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3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35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36" name="PlaceHolder 4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40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43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44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4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1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2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5" name="PlaceHolder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56" name="Picture 155"/>
          <p:cNvPicPr/>
          <p:nvPr/>
        </p:nvPicPr>
        <p:blipFill>
          <a:blip r:embed="rId2"/>
          <a:stretch/>
        </p:blipFill>
        <p:spPr>
          <a:xfrm>
            <a:off x="1735560" y="1599840"/>
            <a:ext cx="5671800" cy="4525560"/>
          </a:xfrm>
          <a:prstGeom prst="rect">
            <a:avLst/>
          </a:prstGeom>
          <a:ln>
            <a:noFill/>
          </a:ln>
        </p:spPr>
      </p:pic>
      <p:pic>
        <p:nvPicPr>
          <p:cNvPr id="157" name="Picture 156"/>
          <p:cNvPicPr/>
          <p:nvPr/>
        </p:nvPicPr>
        <p:blipFill>
          <a:blip r:embed="rId2"/>
          <a:stretch/>
        </p:blipFill>
        <p:spPr>
          <a:xfrm>
            <a:off x="1735560" y="1599840"/>
            <a:ext cx="5671800" cy="4525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03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0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0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08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1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13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14" name="PlaceHolder 4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1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17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18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2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2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22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2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25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2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28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29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30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3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33" name="PlaceHolder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234" name="Picture 233"/>
          <p:cNvPicPr/>
          <p:nvPr/>
        </p:nvPicPr>
        <p:blipFill>
          <a:blip r:embed="rId2"/>
          <a:stretch/>
        </p:blipFill>
        <p:spPr>
          <a:xfrm>
            <a:off x="1735560" y="1599840"/>
            <a:ext cx="5671800" cy="4525560"/>
          </a:xfrm>
          <a:prstGeom prst="rect">
            <a:avLst/>
          </a:prstGeom>
          <a:ln>
            <a:noFill/>
          </a:ln>
        </p:spPr>
      </p:pic>
      <p:pic>
        <p:nvPicPr>
          <p:cNvPr id="235" name="Picture 234"/>
          <p:cNvPicPr/>
          <p:nvPr/>
        </p:nvPicPr>
        <p:blipFill>
          <a:blip r:embed="rId2"/>
          <a:stretch/>
        </p:blipFill>
        <p:spPr>
          <a:xfrm>
            <a:off x="1735560" y="1599840"/>
            <a:ext cx="5671800" cy="4525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DD1A47-B81A-4347-A137-06631F98F5AE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17530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6AB5A4-5AD6-4C8D-97FB-CCEDA1380A98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10328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64E31F-71FC-4933-8300-F3A635EF0D85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10291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211064-D0C7-4D5D-8BF1-B664E0E7D790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25548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C54B3D-8B41-4A76-85A0-0A662AB179EC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90725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E16085-3259-480C-82D4-8B59CDB679B2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21529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15A96A-9AA0-414B-BAA7-C1966F0C5237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60323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23C4F8-F876-4F45-B0A0-2BC5E255E434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97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0196BF-4A58-47E1-A517-3C41D5BFBB8D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46801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0F09C0-8D43-4604-B4B1-D34658AA2F09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56267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C3753D-D326-41B0-B49D-29CF71AE2166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66424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B33D9A-6687-4B3F-A33C-5D77CCC2F45A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810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8BA783-DF6A-48C4-B5AC-FF0334B40E0E}" type="datetimeFigureOut">
              <a:rPr lang="en-GB" smtClean="0"/>
              <a:t>18/11/2020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538ADD-8AD7-4368-8D0E-7B6CE7315411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Click to edit Master title style</a:t>
            </a:r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Click to edit the outline text format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3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Second Outline Level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Third Outline Level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3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Fourth Outline Level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Fifth Outline Level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Sixth Outline Level</a:t>
            </a: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3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Seventh Outline LevelClick to edit Master text styles</a:t>
            </a:r>
          </a:p>
          <a:p>
            <a:pPr marL="743040" lvl="1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lang="en-US" sz="2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Second level</a:t>
            </a:r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143000" lvl="2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Third level</a:t>
            </a:r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600200" lvl="3" indent="-22824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lang="en-US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Fourth level</a:t>
            </a:r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057400" lvl="4" indent="-228240">
              <a:lnSpc>
                <a:spcPct val="100000"/>
              </a:lnSpc>
              <a:buClr>
                <a:srgbClr val="000000"/>
              </a:buClr>
              <a:buFont typeface="Arial"/>
              <a:buChar char="»"/>
            </a:pPr>
            <a:r>
              <a:rPr lang="en-US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Fifth level</a:t>
            </a:r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GB" sz="120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24/05/16</a:t>
            </a:r>
            <a:endParaRPr lang="en-GB" sz="1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3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lstStyle/>
          <a:p>
            <a:endParaRPr lang="en-GB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4" name="PlaceHolder 5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745A1950-3E27-4B69-A489-832B98438C16}" type="slidenum">
              <a:rPr lang="en-GB" sz="120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‹#›</a:t>
            </a:fld>
            <a:endParaRPr lang="en-GB" sz="1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726" r:id="rId13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Click to edit Master title style</a:t>
            </a:r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8120" cy="4525560"/>
          </a:xfrm>
          <a:prstGeom prst="rect">
            <a:avLst/>
          </a:prstGeom>
        </p:spPr>
        <p:txBody>
          <a:bodyPr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Click to edit the outline text format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Second Outline Level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Third Outline Level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Fourth Outline Level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Fifth Outline Level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Sixth Outline Level</a:t>
            </a: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Seventh Outline LevelClick to edit Master text styles</a:t>
            </a:r>
          </a:p>
          <a:p>
            <a:pPr marL="743040" lvl="1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lang="en-US" sz="2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Second level</a:t>
            </a:r>
            <a:endParaRPr lang="en-US" sz="2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143000" lvl="2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Third level</a:t>
            </a:r>
            <a:endParaRPr lang="en-US" sz="2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600200" lvl="3" indent="-22824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lang="en-US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Fourth level</a:t>
            </a:r>
            <a:endParaRPr lang="en-US" sz="2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057400" lvl="4" indent="-228240">
              <a:lnSpc>
                <a:spcPct val="100000"/>
              </a:lnSpc>
              <a:buClr>
                <a:srgbClr val="000000"/>
              </a:buClr>
              <a:buFont typeface="Arial"/>
              <a:buChar char="»"/>
            </a:pPr>
            <a:r>
              <a:rPr lang="en-US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Fifth level</a:t>
            </a:r>
            <a:endParaRPr lang="en-US" sz="2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4648320" y="1600200"/>
            <a:ext cx="4038120" cy="4525560"/>
          </a:xfrm>
          <a:prstGeom prst="rect">
            <a:avLst/>
          </a:prstGeom>
        </p:spPr>
        <p:txBody>
          <a:bodyPr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Click to edit the outline text format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Second Outline Level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Third Outline Level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Fourth Outline Level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Fifth Outline Level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Sixth Outline Level</a:t>
            </a: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Seventh Outline LevelClick to edit Master text styles</a:t>
            </a:r>
          </a:p>
          <a:p>
            <a:pPr marL="743040" lvl="1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lang="en-US" sz="2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Second level</a:t>
            </a:r>
            <a:endParaRPr lang="en-US" sz="2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143000" lvl="2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Third level</a:t>
            </a:r>
            <a:endParaRPr lang="en-US" sz="2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600200" lvl="3" indent="-22824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lang="en-US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Fourth level</a:t>
            </a:r>
            <a:endParaRPr lang="en-US" sz="2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057400" lvl="4" indent="-228240">
              <a:lnSpc>
                <a:spcPct val="100000"/>
              </a:lnSpc>
              <a:buClr>
                <a:srgbClr val="000000"/>
              </a:buClr>
              <a:buFont typeface="Arial"/>
              <a:buChar char="»"/>
            </a:pPr>
            <a:r>
              <a:rPr lang="en-US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Fifth level</a:t>
            </a:r>
            <a:endParaRPr lang="en-US" sz="2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2" name="PlaceHolder 4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GB" sz="120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24/05/16</a:t>
            </a:r>
            <a:endParaRPr lang="en-GB" sz="1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3" name="PlaceHolder 5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lstStyle/>
          <a:p>
            <a:endParaRPr lang="en-GB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4" name="PlaceHolder 6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B9D3BD9C-B7FE-4822-AE00-2B7F131F5C8A}" type="slidenum">
              <a:rPr lang="en-GB" sz="120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‹#›</a:t>
            </a:fld>
            <a:endParaRPr lang="en-GB" sz="1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240" cy="113940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Click to edit Master title style</a:t>
            </a:r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90000" tIns="45000" rIns="90000" bIns="4500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Click to edit the outline text format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Second Outline Level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Third Outline Level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Fourth Outline Level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Fifth Outline Level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Sixth Outline Level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Seventh Outline Level</a:t>
            </a:r>
          </a:p>
        </p:txBody>
      </p:sp>
      <p:sp>
        <p:nvSpPr>
          <p:cNvPr id="121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endParaRPr lang="en-GB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22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lstStyle/>
          <a:p>
            <a:endParaRPr lang="en-GB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23" name="PlaceHolder 5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A968E600-6BC0-4F7C-8B16-96EFFECD09A7}" type="slidenum">
              <a:rPr lang="en-GB" sz="120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‹#›</a:t>
            </a:fld>
            <a:endParaRPr lang="en-GB" sz="1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/>
    <p:bodyStyle/>
    <p:otherStyle/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PlaceHolder 1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GB" sz="120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24/05/16</a:t>
            </a:r>
            <a:endParaRPr lang="en-GB" sz="1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98" name="PlaceHolder 2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lstStyle/>
          <a:p>
            <a:endParaRPr lang="en-GB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99" name="PlaceHolder 3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EAD7FF98-B04C-41AE-ADF5-C12AFBFAA124}" type="slidenum">
              <a:rPr lang="en-GB" sz="120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‹#›</a:t>
            </a:fld>
            <a:endParaRPr lang="en-GB" sz="1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00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US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Click to edit the title text format</a:t>
            </a:r>
          </a:p>
        </p:txBody>
      </p:sp>
      <p:sp>
        <p:nvSpPr>
          <p:cNvPr id="201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Click to edit the outline text format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Second Outline Level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Third Outline Level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Fourth Outline Level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Fifth Outline Level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Sixth Outline Level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/>
    <p:bodyStyle/>
    <p:otherStyle/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DF86E0C-6C99-4190-8A72-A00945BFA132}" type="slidenum">
              <a:rPr lang="en-GB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609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ci.health.nsw.gov.au/chronic-pain/painbytes/pain-and-school" TargetMode="External"/><Relationship Id="rId2" Type="http://schemas.openxmlformats.org/officeDocument/2006/relationships/hyperlink" Target="http://www.aci.health.nsw.gov.au/chronic-pain/painbytes/" TargetMode="External"/><Relationship Id="rId1" Type="http://schemas.openxmlformats.org/officeDocument/2006/relationships/slideLayout" Target="../slideLayouts/slideLayout14.xml"/><Relationship Id="rId5" Type="http://schemas.openxmlformats.org/officeDocument/2006/relationships/hyperlink" Target="https://www.youtube.com/watch?v=C_3phB93rvI" TargetMode="External"/><Relationship Id="rId4" Type="http://schemas.openxmlformats.org/officeDocument/2006/relationships/hyperlink" Target="http://www.retrainpain.org/" TargetMode="Externa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mailto:Konrad.jacobs@ouh.nhs.uk" TargetMode="Externa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TextShape 1"/>
          <p:cNvSpPr txBox="1"/>
          <p:nvPr/>
        </p:nvSpPr>
        <p:spPr>
          <a:xfrm>
            <a:off x="567612" y="692696"/>
            <a:ext cx="7772040" cy="14695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54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Managing Chronic Pain</a:t>
            </a:r>
            <a:endParaRPr lang="en-US" sz="54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lang="en-US" sz="54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 Schools and Colleges</a:t>
            </a:r>
            <a:endParaRPr lang="en-US" sz="54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</a:pPr>
            <a:endParaRPr lang="en-US" sz="15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42" name="TextShape 2"/>
          <p:cNvSpPr txBox="1"/>
          <p:nvPr/>
        </p:nvSpPr>
        <p:spPr>
          <a:xfrm>
            <a:off x="395536" y="2852936"/>
            <a:ext cx="8424936" cy="175212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GB" sz="2800" strike="noStrike" spc="-1" dirty="0">
                <a:solidFill>
                  <a:schemeClr val="bg2">
                    <a:lumMod val="2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Dr Konrad Jacobs</a:t>
            </a:r>
          </a:p>
          <a:p>
            <a:pPr algn="ctr">
              <a:lnSpc>
                <a:spcPct val="100000"/>
              </a:lnSpc>
            </a:pPr>
            <a:r>
              <a:rPr lang="en-GB" sz="2800" strike="noStrike" spc="-1" dirty="0">
                <a:solidFill>
                  <a:schemeClr val="bg2">
                    <a:lumMod val="2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Consultant Clinical </a:t>
            </a:r>
            <a:r>
              <a:rPr lang="en-GB" sz="2800" strike="noStrike" spc="-1" dirty="0" smtClean="0">
                <a:solidFill>
                  <a:schemeClr val="bg2">
                    <a:lumMod val="2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Psychologist</a:t>
            </a:r>
          </a:p>
          <a:p>
            <a:pPr algn="ctr">
              <a:lnSpc>
                <a:spcPct val="100000"/>
              </a:lnSpc>
            </a:pPr>
            <a:endParaRPr lang="en-GB" spc="-1" dirty="0">
              <a:solidFill>
                <a:schemeClr val="bg2">
                  <a:lumMod val="25000"/>
                </a:schemeClr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</a:pPr>
            <a:endParaRPr lang="en-GB" strike="noStrike" spc="-1" dirty="0" smtClean="0">
              <a:solidFill>
                <a:schemeClr val="bg2">
                  <a:lumMod val="25000"/>
                </a:schemeClr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/>
            <a:r>
              <a:rPr lang="en-US" sz="2800" b="1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Oxford Centre For Children and Young People in Pain</a:t>
            </a:r>
          </a:p>
          <a:p>
            <a:pPr algn="ctr">
              <a:lnSpc>
                <a:spcPct val="100000"/>
              </a:lnSpc>
            </a:pPr>
            <a:endParaRPr lang="en-GB" sz="2400" strike="noStrike" spc="-1" dirty="0" smtClean="0">
              <a:solidFill>
                <a:schemeClr val="bg2">
                  <a:lumMod val="25000"/>
                </a:schemeClr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GB" sz="2400" spc="-1" dirty="0" smtClean="0">
                <a:solidFill>
                  <a:schemeClr val="bg2">
                    <a:lumMod val="2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@</a:t>
            </a:r>
            <a:r>
              <a:rPr lang="en-GB" sz="2400" spc="-1" dirty="0" err="1" smtClean="0">
                <a:solidFill>
                  <a:schemeClr val="bg2">
                    <a:lumMod val="2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oxfordpain</a:t>
            </a:r>
            <a:endParaRPr lang="en-GB" sz="2400" spc="-1" dirty="0" smtClean="0">
              <a:solidFill>
                <a:schemeClr val="bg2">
                  <a:lumMod val="25000"/>
                </a:schemeClr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GB" sz="2400" strike="noStrike" spc="-1" dirty="0" smtClean="0">
                <a:solidFill>
                  <a:schemeClr val="bg2">
                    <a:lumMod val="2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@</a:t>
            </a:r>
            <a:r>
              <a:rPr lang="en-GB" sz="2400" strike="noStrike" spc="-1" dirty="0" err="1" smtClean="0">
                <a:solidFill>
                  <a:schemeClr val="bg2">
                    <a:lumMod val="2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konradjacobs</a:t>
            </a:r>
            <a:endParaRPr lang="en-GB" sz="2400" strike="noStrike" spc="-1" dirty="0">
              <a:solidFill>
                <a:schemeClr val="bg2">
                  <a:lumMod val="25000"/>
                </a:schemeClr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GB" sz="3200" strike="noStrike" spc="-1" dirty="0">
                <a:solidFill>
                  <a:schemeClr val="bg2">
                    <a:lumMod val="2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 lang="en-GB" sz="32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 </a:t>
            </a:r>
          </a:p>
        </p:txBody>
      </p:sp>
      <p:sp>
        <p:nvSpPr>
          <p:cNvPr id="3" name="Rectangle 2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 </a:t>
            </a:r>
          </a:p>
        </p:txBody>
      </p:sp>
      <p:sp>
        <p:nvSpPr>
          <p:cNvPr id="4" name="Rectangle 3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240" cy="2506248"/>
          </a:xfrm>
        </p:spPr>
        <p:txBody>
          <a:bodyPr>
            <a:normAutofit/>
          </a:bodyPr>
          <a:lstStyle/>
          <a:p>
            <a:r>
              <a:rPr lang="en-US" sz="4400" b="1" u="sng" dirty="0">
                <a:latin typeface="Calibri" panose="020F0502020204030204" pitchFamily="34" charset="0"/>
                <a:cs typeface="Calibri" panose="020F0502020204030204" pitchFamily="34" charset="0"/>
              </a:rPr>
              <a:t>Anticipation</a:t>
            </a:r>
            <a:r>
              <a:rPr lang="en-US" sz="4400" b="1" dirty="0">
                <a:latin typeface="Calibri" panose="020F0502020204030204" pitchFamily="34" charset="0"/>
                <a:cs typeface="Calibri" panose="020F0502020204030204" pitchFamily="34" charset="0"/>
              </a:rPr>
              <a:t> of Pain….</a:t>
            </a: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Your brain starts to think about what might go wrong even before it has happened!</a:t>
            </a:r>
            <a:endParaRPr lang="en-GB" sz="4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/>
          </p:nvPr>
        </p:nvSpPr>
        <p:spPr>
          <a:xfrm>
            <a:off x="467544" y="3429000"/>
            <a:ext cx="8229240" cy="2664296"/>
          </a:xfrm>
        </p:spPr>
        <p:txBody>
          <a:bodyPr>
            <a:normAutofit/>
          </a:bodyPr>
          <a:lstStyle/>
          <a:p>
            <a:r>
              <a:rPr lang="en-US" sz="4400" b="1" dirty="0">
                <a:latin typeface="Calibri" panose="020F0502020204030204" pitchFamily="34" charset="0"/>
                <a:cs typeface="Calibri" panose="020F0502020204030204" pitchFamily="34" charset="0"/>
              </a:rPr>
              <a:t>Pain </a:t>
            </a:r>
            <a:r>
              <a:rPr lang="en-US" sz="4400" b="1" u="sng" dirty="0">
                <a:latin typeface="Calibri" panose="020F0502020204030204" pitchFamily="34" charset="0"/>
                <a:cs typeface="Calibri" panose="020F0502020204030204" pitchFamily="34" charset="0"/>
              </a:rPr>
              <a:t>Memories</a:t>
            </a:r>
            <a:r>
              <a:rPr lang="en-US" sz="4400" b="1" dirty="0">
                <a:latin typeface="Calibri" panose="020F0502020204030204" pitchFamily="34" charset="0"/>
                <a:cs typeface="Calibri" panose="020F0502020204030204" pitchFamily="34" charset="0"/>
              </a:rPr>
              <a:t>….</a:t>
            </a:r>
          </a:p>
          <a:p>
            <a:endParaRPr lang="en-US" sz="1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Our CNS will remember an event that caused pain so we do not do it again</a:t>
            </a:r>
            <a:endParaRPr lang="en-GB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5141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body"/>
          </p:nvPr>
        </p:nvSpPr>
        <p:spPr>
          <a:xfrm>
            <a:off x="1043608" y="1412776"/>
            <a:ext cx="7560840" cy="4525560"/>
          </a:xfrm>
        </p:spPr>
        <p:txBody>
          <a:bodyPr/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</a:rPr>
              <a:t>Has a Trigger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</a:rPr>
              <a:t>Stops once your injury/illness has healed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</a:rPr>
              <a:t>Medication works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</a:rPr>
              <a:t>Draws your attention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</a:rPr>
              <a:t>It’s Warning you to protect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</a:rPr>
              <a:t>It’s the body’s way of saying it feels threatened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</a:rPr>
              <a:t>It’s </a:t>
            </a:r>
            <a:r>
              <a:rPr lang="en-US" sz="2800" b="1" dirty="0">
                <a:latin typeface="Calibri" panose="020F0502020204030204" pitchFamily="34" charset="0"/>
              </a:rPr>
              <a:t>Useful</a:t>
            </a:r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 dirty="0">
                <a:latin typeface="Calibri" panose="020F0502020204030204" pitchFamily="34" charset="0"/>
              </a:rPr>
              <a:t>Summary - Acute Pain</a:t>
            </a:r>
            <a:endParaRPr lang="en-GB" sz="36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8023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E173045-1019-0043-BFEB-4C287D65AD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Biomechanical Pain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90974A7-2506-5045-9425-0A130AB661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Muscle weakness / tightness / overexertion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Often the result of lack of activity or changes in posture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1" indent="-342900" algn="l">
              <a:buFont typeface="Arial" panose="020B0604020202020204" pitchFamily="34" charset="0"/>
              <a:buChar char="•"/>
            </a:pPr>
            <a:endParaRPr lang="en-US" sz="2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l"/>
            <a:endParaRPr lang="en-US" sz="2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0783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TextShape 1"/>
          <p:cNvSpPr txBox="1"/>
          <p:nvPr/>
        </p:nvSpPr>
        <p:spPr>
          <a:xfrm>
            <a:off x="467544" y="1916832"/>
            <a:ext cx="7772040" cy="26317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Chronic Pain</a:t>
            </a:r>
          </a:p>
          <a:p>
            <a:pPr algn="ctr">
              <a:lnSpc>
                <a:spcPct val="100000"/>
              </a:lnSpc>
            </a:pPr>
            <a:endParaRPr lang="en-US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71" name="TextShape 2"/>
          <p:cNvSpPr txBox="1"/>
          <p:nvPr/>
        </p:nvSpPr>
        <p:spPr>
          <a:xfrm>
            <a:off x="1371600" y="3886200"/>
            <a:ext cx="6400440" cy="175212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/>
            <a:endParaRPr lang="en-GB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/>
            <a:r>
              <a:rPr lang="en-US" sz="44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Chronic Pain</a:t>
            </a:r>
            <a:endParaRPr lang="en-US" sz="28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44" name="TextShape 2"/>
          <p:cNvSpPr txBox="1"/>
          <p:nvPr/>
        </p:nvSpPr>
        <p:spPr>
          <a:xfrm>
            <a:off x="439363" y="1772816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prstClr val="black"/>
                </a:solidFill>
              </a:rPr>
              <a:t>Complex Regional Pain Syndrome – CRPS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prstClr val="black"/>
                </a:solidFill>
              </a:rPr>
              <a:t>Juvenile Fibromyalgia Syndrome – FMS  (LIPS; DIPS)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prstClr val="black"/>
                </a:solidFill>
              </a:rPr>
              <a:t>Headache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prstClr val="black"/>
                </a:solidFill>
              </a:rPr>
              <a:t>Back pain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prstClr val="black"/>
                </a:solidFill>
              </a:rPr>
              <a:t>Recurrent Abdominal Pain - RAP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prstClr val="black"/>
                </a:solidFill>
              </a:rPr>
              <a:t>Hypermobility syndrome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prstClr val="black"/>
                </a:solidFill>
              </a:rPr>
              <a:t>Ehlers </a:t>
            </a:r>
            <a:r>
              <a:rPr lang="en-GB" sz="2800" dirty="0" err="1" smtClean="0">
                <a:solidFill>
                  <a:prstClr val="black"/>
                </a:solidFill>
              </a:rPr>
              <a:t>Danlos</a:t>
            </a:r>
            <a:r>
              <a:rPr lang="en-GB" sz="2800" dirty="0" smtClean="0">
                <a:solidFill>
                  <a:prstClr val="black"/>
                </a:solidFill>
              </a:rPr>
              <a:t> Syndrome</a:t>
            </a:r>
            <a:endParaRPr lang="en-GB" sz="2800" dirty="0">
              <a:solidFill>
                <a:prstClr val="black"/>
              </a:solidFill>
            </a:endParaRP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prstClr val="black"/>
                </a:solidFill>
              </a:rPr>
              <a:t>Biomechanical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prstClr val="black"/>
                </a:solidFill>
              </a:rPr>
              <a:t>Other</a:t>
            </a:r>
            <a:endParaRPr lang="en-GB" sz="2800" dirty="0">
              <a:solidFill>
                <a:prstClr val="black"/>
              </a:solidFill>
            </a:endParaRPr>
          </a:p>
          <a:p>
            <a:pPr marL="343080" indent="-34272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endParaRPr lang="en-US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endParaRPr lang="en-US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endParaRPr lang="en-US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9918708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TextShape 1"/>
          <p:cNvSpPr txBox="1"/>
          <p:nvPr/>
        </p:nvSpPr>
        <p:spPr>
          <a:xfrm>
            <a:off x="467544" y="1916832"/>
            <a:ext cx="7772040" cy="26317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What do we know about chronic pain??</a:t>
            </a:r>
          </a:p>
          <a:p>
            <a:pPr algn="ctr">
              <a:lnSpc>
                <a:spcPct val="100000"/>
              </a:lnSpc>
            </a:pPr>
            <a:endParaRPr lang="en-US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71" name="TextShape 2"/>
          <p:cNvSpPr txBox="1"/>
          <p:nvPr/>
        </p:nvSpPr>
        <p:spPr>
          <a:xfrm>
            <a:off x="1371600" y="3886200"/>
            <a:ext cx="6400440" cy="175212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/>
            <a:endParaRPr lang="en-GB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102310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TextShape 1"/>
          <p:cNvSpPr txBox="1"/>
          <p:nvPr/>
        </p:nvSpPr>
        <p:spPr>
          <a:xfrm>
            <a:off x="-648760" y="1628800"/>
            <a:ext cx="10441160" cy="37119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14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IT IS REAL!!</a:t>
            </a:r>
          </a:p>
          <a:p>
            <a:pPr algn="ctr">
              <a:lnSpc>
                <a:spcPct val="100000"/>
              </a:lnSpc>
            </a:pPr>
            <a:endParaRPr lang="en-US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71" name="TextShape 2"/>
          <p:cNvSpPr txBox="1"/>
          <p:nvPr/>
        </p:nvSpPr>
        <p:spPr>
          <a:xfrm>
            <a:off x="1371600" y="3886200"/>
            <a:ext cx="6400440" cy="175212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/>
            <a:endParaRPr lang="en-GB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102310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TextShape 1"/>
          <p:cNvSpPr txBox="1"/>
          <p:nvPr/>
        </p:nvSpPr>
        <p:spPr>
          <a:xfrm>
            <a:off x="395280" y="260280"/>
            <a:ext cx="8507160" cy="11394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4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CHRONIC PAIN IS COMMON!!</a:t>
            </a:r>
            <a:r>
              <a:rPr lang="en-US" sz="4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
</a:t>
            </a:r>
            <a:r>
              <a:rPr lang="en-US" sz="20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Perquin</a:t>
            </a:r>
            <a:r>
              <a:rPr lang="en-US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 et al.</a:t>
            </a:r>
            <a:endParaRPr lang="en-US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273" name="Picture 272"/>
          <p:cNvPicPr/>
          <p:nvPr/>
        </p:nvPicPr>
        <p:blipFill>
          <a:blip r:embed="rId3"/>
          <a:stretch/>
        </p:blipFill>
        <p:spPr>
          <a:xfrm>
            <a:off x="395280" y="1556792"/>
            <a:ext cx="8217000" cy="4521240"/>
          </a:xfrm>
          <a:prstGeom prst="rect">
            <a:avLst/>
          </a:prstGeom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A0F98D1-7F2F-2346-9A6D-9DEF63B48F3D}"/>
              </a:ext>
            </a:extLst>
          </p:cNvPr>
          <p:cNvSpPr txBox="1"/>
          <p:nvPr/>
        </p:nvSpPr>
        <p:spPr>
          <a:xfrm>
            <a:off x="3567676" y="6078032"/>
            <a:ext cx="1872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Age in Years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0F65CAB-B2B2-5C49-AB13-4A74585F8025}"/>
              </a:ext>
            </a:extLst>
          </p:cNvPr>
          <p:cNvSpPr txBox="1"/>
          <p:nvPr/>
        </p:nvSpPr>
        <p:spPr>
          <a:xfrm>
            <a:off x="251520" y="3789040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%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TextShape 2"/>
          <p:cNvSpPr txBox="1"/>
          <p:nvPr/>
        </p:nvSpPr>
        <p:spPr>
          <a:xfrm>
            <a:off x="323528" y="1484784"/>
            <a:ext cx="8579296" cy="45255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US" sz="5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Chronic Pain can Occur in </a:t>
            </a:r>
          </a:p>
          <a:p>
            <a:pPr algn="ctr">
              <a:lnSpc>
                <a:spcPct val="150000"/>
              </a:lnSpc>
            </a:pPr>
            <a:r>
              <a:rPr lang="en-US" sz="5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ANY Part of the Body</a:t>
            </a:r>
          </a:p>
          <a:p>
            <a:endParaRPr lang="en-US" sz="32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endParaRPr lang="en-US" sz="32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lang="en-US" sz="32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lang="en-US" sz="32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marL="360">
              <a:lnSpc>
                <a:spcPct val="100000"/>
              </a:lnSpc>
              <a:buClr>
                <a:srgbClr val="000000"/>
              </a:buClr>
            </a:pPr>
            <a:r>
              <a:rPr lang="en-US" sz="4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Chronic Pain……</a:t>
            </a:r>
          </a:p>
        </p:txBody>
      </p:sp>
      <p:sp>
        <p:nvSpPr>
          <p:cNvPr id="250" name="TextShape 2"/>
          <p:cNvSpPr txBox="1"/>
          <p:nvPr/>
        </p:nvSpPr>
        <p:spPr>
          <a:xfrm>
            <a:off x="179512" y="2060848"/>
            <a:ext cx="8964488" cy="45255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endParaRPr lang="en-US" sz="1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514710" indent="-514350">
              <a:lnSpc>
                <a:spcPct val="150000"/>
              </a:lnSpc>
              <a:buClr>
                <a:srgbClr val="000000"/>
              </a:buClr>
              <a:buFont typeface="+mj-lt"/>
              <a:buAutoNum type="arabicPeriod"/>
            </a:pPr>
            <a:r>
              <a:rPr lang="en-US" sz="3200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Injury</a:t>
            </a:r>
            <a:r>
              <a:rPr lang="en-US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		Healed or spontaneous pain</a:t>
            </a:r>
          </a:p>
          <a:p>
            <a:pPr marL="514710" indent="-514350">
              <a:lnSpc>
                <a:spcPct val="150000"/>
              </a:lnSpc>
              <a:buClr>
                <a:srgbClr val="000000"/>
              </a:buClr>
              <a:buFont typeface="+mj-lt"/>
              <a:buAutoNum type="arabicPeriod"/>
            </a:pPr>
            <a:r>
              <a:rPr lang="en-US" sz="3200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Healing</a:t>
            </a:r>
            <a:r>
              <a:rPr lang="en-US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	has finished….</a:t>
            </a:r>
          </a:p>
          <a:p>
            <a:pPr marL="360">
              <a:lnSpc>
                <a:spcPct val="150000"/>
              </a:lnSpc>
              <a:buClr>
                <a:srgbClr val="000000"/>
              </a:buClr>
            </a:pPr>
            <a:r>
              <a:rPr lang="en-US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3.  </a:t>
            </a:r>
            <a:r>
              <a:rPr lang="en-US" sz="3200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Warning	F</a:t>
            </a:r>
            <a:r>
              <a:rPr lang="en-US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ar too soon</a:t>
            </a:r>
          </a:p>
          <a:p>
            <a:pPr marL="514710" indent="-514350">
              <a:lnSpc>
                <a:spcPct val="150000"/>
              </a:lnSpc>
              <a:buClr>
                <a:srgbClr val="000000"/>
              </a:buClr>
              <a:buFont typeface="+mj-lt"/>
              <a:buAutoNum type="arabicPeriod" startAt="4"/>
            </a:pPr>
            <a:r>
              <a:rPr lang="en-US" sz="3200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Learning</a:t>
            </a:r>
            <a:r>
              <a:rPr lang="en-US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	…….... the wrong message!</a:t>
            </a:r>
          </a:p>
          <a:p>
            <a:pPr marL="514710" indent="-514350">
              <a:lnSpc>
                <a:spcPct val="100000"/>
              </a:lnSpc>
              <a:buClr>
                <a:srgbClr val="000000"/>
              </a:buClr>
              <a:buFont typeface="+mj-lt"/>
              <a:buAutoNum type="arabicPeriod" startAt="4"/>
            </a:pPr>
            <a:endParaRPr lang="en-US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endParaRPr lang="en-US" sz="32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endParaRPr lang="en-US" sz="32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18173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924944"/>
            <a:ext cx="8229240" cy="1142640"/>
          </a:xfrm>
        </p:spPr>
        <p:txBody>
          <a:bodyPr/>
          <a:lstStyle/>
          <a:p>
            <a:pPr algn="ctr"/>
            <a:r>
              <a:rPr lang="en-GB" sz="4000" dirty="0" smtClean="0">
                <a:latin typeface="+mn-lt"/>
              </a:rPr>
              <a:t>Website / Video</a:t>
            </a:r>
            <a:endParaRPr lang="en-GB" sz="4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17770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Perception</a:t>
            </a:r>
            <a:endParaRPr lang="en-US" sz="18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87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endParaRPr lang="en-US" sz="32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lang="en-US" sz="32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60">
              <a:lnSpc>
                <a:spcPct val="100000"/>
              </a:lnSpc>
              <a:buClr>
                <a:srgbClr val="000000"/>
              </a:buClr>
            </a:pPr>
            <a:r>
              <a:rPr lang="en-US" sz="32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Sometimes the Brain </a:t>
            </a:r>
            <a:r>
              <a:rPr lang="en-US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can interpret information in a way which it thinks is helpful, but this is not always the case.</a:t>
            </a:r>
          </a:p>
          <a:p>
            <a:pPr marL="360">
              <a:lnSpc>
                <a:spcPct val="100000"/>
              </a:lnSpc>
              <a:buClr>
                <a:srgbClr val="000000"/>
              </a:buClr>
            </a:pPr>
            <a:endParaRPr lang="en-US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60">
              <a:lnSpc>
                <a:spcPct val="100000"/>
              </a:lnSpc>
              <a:buClr>
                <a:srgbClr val="000000"/>
              </a:buClr>
            </a:pPr>
            <a:r>
              <a:rPr lang="en-US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For Example, these optical illusions…. </a:t>
            </a:r>
            <a:endParaRPr lang="en-US" sz="32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subTitle"/>
          </p:nvPr>
        </p:nvSpPr>
        <p:spPr/>
        <p:txBody>
          <a:bodyPr>
            <a:normAutofit/>
          </a:bodyPr>
          <a:lstStyle/>
          <a:p>
            <a:pPr algn="ctr"/>
            <a:endParaRPr lang="en-GB" dirty="0"/>
          </a:p>
          <a:p>
            <a:pPr algn="ctr"/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908720"/>
            <a:ext cx="3816424" cy="4260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108520" y="5805264"/>
            <a:ext cx="9433048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  Sometimes our brain tries to help us by creating a perception of something it thinks should or could be there, but it misinterprets……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8531"/>
            <a:ext cx="9144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600" dirty="0"/>
              <a:t>Can you see the triangles? Are they really there??</a:t>
            </a:r>
            <a:endParaRPr lang="en-GB" sz="2600" b="1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107504" y="620688"/>
            <a:ext cx="885698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9113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C470F3E-147F-5D4B-891F-8034D9F8B9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16632"/>
            <a:ext cx="5400600" cy="417008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4440769"/>
            <a:ext cx="9252520" cy="258532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GB" sz="2300" b="1" dirty="0"/>
              <a:t>Pain is complex!</a:t>
            </a:r>
          </a:p>
          <a:p>
            <a:pPr marL="342900" indent="-342900">
              <a:buAutoNum type="arabicPeriod"/>
            </a:pPr>
            <a:r>
              <a:rPr lang="en-GB" sz="2300" b="1" dirty="0"/>
              <a:t>Sensory input goes into the brain…..and becomes a pain </a:t>
            </a:r>
            <a:r>
              <a:rPr lang="en-GB" sz="2300" b="1" dirty="0" smtClean="0"/>
              <a:t>experience…</a:t>
            </a:r>
            <a:endParaRPr lang="en-GB" sz="2300" b="1" dirty="0"/>
          </a:p>
          <a:p>
            <a:pPr marL="342900" indent="-342900">
              <a:buAutoNum type="arabicPeriod"/>
            </a:pPr>
            <a:r>
              <a:rPr lang="en-GB" sz="2300" b="1" dirty="0"/>
              <a:t>…because the brain interprets there is a threat to the system</a:t>
            </a:r>
          </a:p>
          <a:p>
            <a:pPr marL="342900" indent="-342900">
              <a:buAutoNum type="arabicPeriod"/>
            </a:pPr>
            <a:r>
              <a:rPr lang="en-GB" sz="2300" b="1" dirty="0"/>
              <a:t>Both peripheral sensors as well as the brain become more sensitive to normal information (‘sensitisation’)</a:t>
            </a:r>
          </a:p>
          <a:p>
            <a:pPr marL="342900" indent="-342900">
              <a:buAutoNum type="arabicPeriod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5506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TextShape 1"/>
          <p:cNvSpPr txBox="1"/>
          <p:nvPr/>
        </p:nvSpPr>
        <p:spPr>
          <a:xfrm>
            <a:off x="304920" y="380880"/>
            <a:ext cx="8154720" cy="6091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Chronic Pain Metaphors</a:t>
            </a:r>
            <a:endParaRPr lang="en-US" sz="18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89" name="TextShape 2"/>
          <p:cNvSpPr txBox="1"/>
          <p:nvPr/>
        </p:nvSpPr>
        <p:spPr>
          <a:xfrm>
            <a:off x="683568" y="1376434"/>
            <a:ext cx="7876800" cy="495252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60" algn="ctr">
              <a:lnSpc>
                <a:spcPct val="100000"/>
              </a:lnSpc>
              <a:buClr>
                <a:srgbClr val="000000"/>
              </a:buClr>
            </a:pPr>
            <a:r>
              <a:rPr lang="en-US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 the case of chronic pain, </a:t>
            </a:r>
            <a:r>
              <a:rPr lang="en-US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</a:t>
            </a:r>
            <a:r>
              <a:rPr lang="en-US" sz="28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he </a:t>
            </a:r>
            <a:r>
              <a:rPr lang="en-US" sz="2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Pain system </a:t>
            </a:r>
            <a:r>
              <a:rPr lang="en-US" sz="28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has become </a:t>
            </a:r>
            <a:r>
              <a:rPr lang="en-US" sz="2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Like a </a:t>
            </a:r>
            <a:r>
              <a:rPr lang="en-US" sz="28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Fire alarm </a:t>
            </a:r>
            <a:r>
              <a:rPr lang="en-US" sz="28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that </a:t>
            </a:r>
            <a:r>
              <a:rPr lang="en-US" sz="2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is </a:t>
            </a:r>
            <a:r>
              <a:rPr lang="en-US" sz="28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too sensitive</a:t>
            </a: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endParaRPr lang="en-US" sz="2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endParaRPr lang="en-US" sz="32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lang="en-US" sz="32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60">
              <a:lnSpc>
                <a:spcPct val="100000"/>
              </a:lnSpc>
              <a:buClr>
                <a:srgbClr val="000000"/>
              </a:buClr>
            </a:pPr>
            <a:endParaRPr lang="en-US" sz="2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60">
              <a:lnSpc>
                <a:spcPct val="100000"/>
              </a:lnSpc>
              <a:buClr>
                <a:srgbClr val="000000"/>
              </a:buClr>
            </a:pPr>
            <a:endParaRPr lang="en-US" sz="2400" i="1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60">
              <a:lnSpc>
                <a:spcPct val="100000"/>
              </a:lnSpc>
              <a:buClr>
                <a:srgbClr val="000000"/>
              </a:buClr>
            </a:pPr>
            <a:endParaRPr lang="en-US" sz="2400" i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60">
              <a:lnSpc>
                <a:spcPct val="100000"/>
              </a:lnSpc>
              <a:buClr>
                <a:srgbClr val="000000"/>
              </a:buClr>
            </a:pPr>
            <a:endParaRPr lang="en-US" sz="2400" i="1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60">
              <a:lnSpc>
                <a:spcPct val="100000"/>
              </a:lnSpc>
              <a:buClr>
                <a:srgbClr val="000000"/>
              </a:buClr>
            </a:pPr>
            <a:endParaRPr lang="en-US" sz="2400" i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lang="en-US" sz="32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583741"/>
            <a:ext cx="2592288" cy="172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6363" y="3602605"/>
            <a:ext cx="2237806" cy="170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TextShape 1"/>
          <p:cNvSpPr txBox="1"/>
          <p:nvPr/>
        </p:nvSpPr>
        <p:spPr>
          <a:xfrm>
            <a:off x="304920" y="380880"/>
            <a:ext cx="8154720" cy="6091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/>
            <a:r>
              <a:rPr lang="en-US" sz="44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Chronic Pain Metaphors</a:t>
            </a:r>
            <a:endParaRPr lang="en-US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89" name="TextShape 2"/>
          <p:cNvSpPr txBox="1"/>
          <p:nvPr/>
        </p:nvSpPr>
        <p:spPr>
          <a:xfrm>
            <a:off x="25354" y="1341360"/>
            <a:ext cx="7876800" cy="495252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How is it possible I am in so much pain when they did not find anything on scans / blood tests (or found things but it does not explain the extent of my pain)??</a:t>
            </a:r>
          </a:p>
          <a:p>
            <a:endParaRPr lang="en-US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60">
              <a:buClr>
                <a:srgbClr val="000000"/>
              </a:buClr>
            </a:pP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 the case of chronic pain, there is nothing (or not much) wrong with the </a:t>
            </a:r>
            <a:r>
              <a:rPr lang="en-US" sz="24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hardware</a:t>
            </a: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(the body), but rather, the </a:t>
            </a:r>
            <a:r>
              <a:rPr lang="en-US" sz="24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software</a:t>
            </a: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(pain processing) is faulty</a:t>
            </a:r>
          </a:p>
          <a:p>
            <a:endParaRPr lang="en-US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60">
              <a:buClr>
                <a:srgbClr val="000000"/>
              </a:buClr>
            </a:pPr>
            <a:endParaRPr lang="en-US" sz="28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60">
              <a:buClr>
                <a:srgbClr val="000000"/>
              </a:buClr>
            </a:pPr>
            <a:r>
              <a:rPr lang="en-US" sz="2400" i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These </a:t>
            </a:r>
            <a:r>
              <a:rPr lang="en-US" sz="2400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are some really nice </a:t>
            </a:r>
            <a:r>
              <a:rPr lang="en-US" sz="2400" i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metaphors of what is happening in chronic pain. You </a:t>
            </a:r>
            <a:r>
              <a:rPr lang="en-US" sz="2400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can use these to explain chronic pain to others.</a:t>
            </a:r>
          </a:p>
          <a:p>
            <a:endParaRPr lang="en-US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6080" y="2552890"/>
            <a:ext cx="1207119" cy="2448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4384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b="1" dirty="0"/>
              <a:t>Fight / Flight / Freeze response to chronic pain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/>
          </p:nvPr>
        </p:nvSpPr>
        <p:spPr>
          <a:xfrm>
            <a:off x="457200" y="1772816"/>
            <a:ext cx="8229240" cy="4608512"/>
          </a:xfrm>
        </p:spPr>
        <p:txBody>
          <a:bodyPr/>
          <a:lstStyle/>
          <a:p>
            <a:endParaRPr lang="en-GB" dirty="0"/>
          </a:p>
          <a:p>
            <a:r>
              <a:rPr lang="en-GB" sz="2400" b="1" dirty="0"/>
              <a:t>Fight: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You feel overwhelmed and get angry. E.g. you lash out at family, get angry with yourself or your pain</a:t>
            </a:r>
          </a:p>
          <a:p>
            <a:endParaRPr lang="en-GB" sz="2400" dirty="0"/>
          </a:p>
          <a:p>
            <a:r>
              <a:rPr lang="en-GB" sz="2400" b="1" dirty="0"/>
              <a:t>Flight</a:t>
            </a:r>
            <a:r>
              <a:rPr lang="en-GB" sz="2400" dirty="0"/>
              <a:t>:</a:t>
            </a:r>
          </a:p>
          <a:p>
            <a:pPr marL="285750" lvl="3" indent="-285750">
              <a:buFont typeface="Arial" panose="020B0604020202020204" pitchFamily="34" charset="0"/>
              <a:buChar char="•"/>
            </a:pPr>
            <a:r>
              <a:rPr lang="en-GB" sz="2400" dirty="0"/>
              <a:t>You feel overwhelmed and want to leave the situation you are in, e.g. leaving school, an outing with friends, </a:t>
            </a:r>
          </a:p>
          <a:p>
            <a:endParaRPr lang="en-GB" sz="2400" dirty="0"/>
          </a:p>
          <a:p>
            <a:r>
              <a:rPr lang="en-GB" sz="2400" b="1" dirty="0"/>
              <a:t>Freeze: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You feel overwhelmed and do not want to leave the situation you are in, e.g. you want to stay at home and not go to school, out with friends, etcetera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6156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240" cy="1142640"/>
          </a:xfrm>
        </p:spPr>
        <p:txBody>
          <a:bodyPr/>
          <a:lstStyle/>
          <a:p>
            <a:r>
              <a:rPr lang="en-GB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	Treatment</a:t>
            </a:r>
            <a:endParaRPr lang="en-GB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/>
          </p:nvPr>
        </p:nvSpPr>
        <p:spPr>
          <a:xfrm>
            <a:off x="467544" y="1988840"/>
            <a:ext cx="8229240" cy="4525560"/>
          </a:xfrm>
        </p:spPr>
        <p:txBody>
          <a:bodyPr/>
          <a:lstStyle/>
          <a:p>
            <a:r>
              <a:rPr lang="en-GB" sz="2800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Medical Treatments</a:t>
            </a:r>
          </a:p>
          <a:p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Often fail</a:t>
            </a:r>
          </a:p>
          <a:p>
            <a:endParaRPr lang="en-GB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Rehabilitation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Gradual return to normal activities, including school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Address biomechanical issues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Return to normal family life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Address psychological functioning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Address systemic issues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Address other issues: sensory problems, ASD, bullying, etcetera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275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TextShape 1"/>
          <p:cNvSpPr txBox="1"/>
          <p:nvPr/>
        </p:nvSpPr>
        <p:spPr>
          <a:xfrm>
            <a:off x="611280" y="549360"/>
            <a:ext cx="7178040" cy="6091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Chronic Pain Management</a:t>
            </a:r>
            <a:endParaRPr lang="en-US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05" name="TextShape 2"/>
          <p:cNvSpPr txBox="1"/>
          <p:nvPr/>
        </p:nvSpPr>
        <p:spPr>
          <a:xfrm>
            <a:off x="467640" y="1764720"/>
            <a:ext cx="8381520" cy="41907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Need to move from thinking about a </a:t>
            </a:r>
            <a:r>
              <a:rPr lang="en-US" sz="2800" i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cure</a:t>
            </a:r>
            <a:r>
              <a:rPr lang="en-US" sz="2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for pain</a:t>
            </a:r>
            <a:endParaRPr lang="en-US" sz="32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lang="en-US" sz="32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lang="en-US" sz="32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To thinking about </a:t>
            </a:r>
            <a:r>
              <a:rPr lang="en-US" sz="3200" i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managing</a:t>
            </a:r>
            <a:r>
              <a:rPr lang="en-US" sz="32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the pain</a:t>
            </a:r>
            <a:endParaRPr lang="en-US" sz="32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lang="en-US" sz="32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32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To try to be as </a:t>
            </a:r>
            <a:r>
              <a:rPr lang="en-US" sz="320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active as possible </a:t>
            </a:r>
            <a:r>
              <a:rPr lang="en-US" sz="32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despite pain</a:t>
            </a: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32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To </a:t>
            </a:r>
            <a:r>
              <a:rPr lang="en-US" sz="320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accept</a:t>
            </a:r>
            <a:r>
              <a:rPr lang="en-US" sz="32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pain as a given </a:t>
            </a:r>
            <a:r>
              <a:rPr lang="en-US" sz="320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at this stage of life</a:t>
            </a:r>
            <a:endParaRPr lang="en-US" sz="32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32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To reduce </a:t>
            </a:r>
            <a:r>
              <a:rPr lang="en-US" sz="320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negative thinking / emotions</a:t>
            </a:r>
            <a:endParaRPr lang="en-US" sz="32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32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To </a:t>
            </a:r>
            <a:r>
              <a:rPr lang="en-US" sz="3200" i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normalise</a:t>
            </a:r>
            <a:r>
              <a:rPr lang="en-US" sz="32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family life</a:t>
            </a:r>
          </a:p>
          <a:p>
            <a:pPr>
              <a:lnSpc>
                <a:spcPct val="100000"/>
              </a:lnSpc>
            </a:pPr>
            <a:endParaRPr lang="en-US" sz="32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4010962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charRg st="0" end="24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305">
                                            <p:txEl>
                                              <p:charRg st="0" end="24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80"/>
            <a:ext cx="9144000" cy="1142640"/>
          </a:xfrm>
          <a:ln w="28575">
            <a:solidFill>
              <a:schemeClr val="tx1"/>
            </a:solidFill>
          </a:ln>
        </p:spPr>
        <p:txBody>
          <a:bodyPr/>
          <a:lstStyle/>
          <a:p>
            <a:r>
              <a:rPr lang="en-GB" sz="3000" b="1" dirty="0"/>
              <a:t>The spiral can go down, and the spiral can go up!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/>
          </p:nvPr>
        </p:nvSpPr>
        <p:spPr>
          <a:xfrm>
            <a:off x="467544" y="1700808"/>
            <a:ext cx="8218896" cy="4608512"/>
          </a:xfrm>
        </p:spPr>
        <p:txBody>
          <a:bodyPr>
            <a:normAutofit/>
          </a:bodyPr>
          <a:lstStyle/>
          <a:p>
            <a:endParaRPr lang="en-GB" dirty="0"/>
          </a:p>
          <a:p>
            <a:r>
              <a:rPr lang="en-GB" dirty="0"/>
              <a:t>                          </a:t>
            </a:r>
            <a:r>
              <a:rPr lang="en-GB" b="1" dirty="0"/>
              <a:t>Pain                                                         Sleep</a:t>
            </a:r>
          </a:p>
          <a:p>
            <a:endParaRPr lang="en-GB" b="1" dirty="0"/>
          </a:p>
          <a:p>
            <a:endParaRPr lang="en-GB" b="1" dirty="0"/>
          </a:p>
          <a:p>
            <a:r>
              <a:rPr lang="en-GB" b="1" dirty="0"/>
              <a:t>						</a:t>
            </a:r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r>
              <a:rPr lang="en-GB" b="1" dirty="0"/>
              <a:t>                 Doing things                                                      Mood / stress</a:t>
            </a:r>
          </a:p>
          <a:p>
            <a:endParaRPr lang="en-GB" dirty="0"/>
          </a:p>
          <a:p>
            <a:pPr algn="ctr"/>
            <a:r>
              <a:rPr lang="en-GB" dirty="0"/>
              <a:t>				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699792" y="2924944"/>
            <a:ext cx="3528392" cy="201622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2699792" y="2816932"/>
            <a:ext cx="3312368" cy="198022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339752" y="3068960"/>
            <a:ext cx="0" cy="162018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6372200" y="2816932"/>
            <a:ext cx="0" cy="187220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2843808" y="2636912"/>
            <a:ext cx="3024336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3059832" y="5085184"/>
            <a:ext cx="2952328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4997" y="2967648"/>
            <a:ext cx="2121958" cy="167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4932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Summary: Chronic Pain</a:t>
            </a:r>
            <a:endParaRPr lang="en-US" sz="18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75" name="TextShape 2"/>
          <p:cNvSpPr txBox="1"/>
          <p:nvPr/>
        </p:nvSpPr>
        <p:spPr>
          <a:xfrm>
            <a:off x="457200" y="1484784"/>
            <a:ext cx="8527616" cy="4608512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32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Long Term: &gt; 3 months</a:t>
            </a: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32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Often not understood by others</a:t>
            </a: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32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Not Visible</a:t>
            </a:r>
          </a:p>
          <a:p>
            <a:pPr marL="343080" indent="-342720">
              <a:buClr>
                <a:srgbClr val="000000"/>
              </a:buClr>
              <a:buFont typeface="Arial"/>
              <a:buChar char="•"/>
            </a:pPr>
            <a:r>
              <a:rPr lang="en-US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Does not respond well to medications </a:t>
            </a:r>
          </a:p>
          <a:p>
            <a:pPr marL="343080" indent="-342720">
              <a:buClr>
                <a:srgbClr val="000000"/>
              </a:buClr>
              <a:buFont typeface="Arial"/>
              <a:buChar char="•"/>
            </a:pPr>
            <a:r>
              <a:rPr lang="en-US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It’s not warning you of a current injury/illness</a:t>
            </a:r>
          </a:p>
          <a:p>
            <a:pPr marL="360">
              <a:buClr>
                <a:srgbClr val="000000"/>
              </a:buClr>
            </a:pPr>
            <a:r>
              <a:rPr lang="en-US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	…but your brain thinks it’s under threat</a:t>
            </a:r>
          </a:p>
          <a:p>
            <a:pPr marL="343080" indent="-342720">
              <a:buClr>
                <a:srgbClr val="000000"/>
              </a:buClr>
              <a:buFont typeface="Arial"/>
              <a:buChar char="•"/>
            </a:pPr>
            <a:r>
              <a:rPr lang="en-US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Not Useful</a:t>
            </a:r>
          </a:p>
          <a:p>
            <a:pPr marL="343080" indent="-342720">
              <a:buClr>
                <a:srgbClr val="000000"/>
              </a:buClr>
              <a:buFont typeface="Arial"/>
              <a:buChar char="•"/>
            </a:pPr>
            <a:r>
              <a:rPr lang="en-US" sz="3200" b="1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It is real</a:t>
            </a: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endParaRPr lang="en-US" sz="32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lang="en-US" sz="32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lang="en-US" sz="32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lang="en-US" sz="32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276872"/>
            <a:ext cx="8229240" cy="1142640"/>
          </a:xfrm>
        </p:spPr>
        <p:txBody>
          <a:bodyPr>
            <a:noAutofit/>
          </a:bodyPr>
          <a:lstStyle/>
          <a:p>
            <a:pPr algn="just"/>
            <a:r>
              <a:rPr lang="en-GB" sz="3600" dirty="0" smtClean="0">
                <a:latin typeface="+mn-lt"/>
              </a:rPr>
              <a:t>What are the biggest issues you face at school in relation to pain / fatigue / physical symptoms without a clear pathology?</a:t>
            </a:r>
            <a:br>
              <a:rPr lang="en-GB" sz="3600" dirty="0" smtClean="0">
                <a:latin typeface="+mn-lt"/>
              </a:rPr>
            </a:br>
            <a:r>
              <a:rPr lang="en-GB" sz="3600" dirty="0">
                <a:latin typeface="+mn-lt"/>
              </a:rPr>
              <a:t/>
            </a:r>
            <a:br>
              <a:rPr lang="en-GB" sz="3600" dirty="0">
                <a:latin typeface="+mn-lt"/>
              </a:rPr>
            </a:br>
            <a:r>
              <a:rPr lang="en-GB" sz="3600" dirty="0" smtClean="0">
                <a:latin typeface="+mn-lt"/>
              </a:rPr>
              <a:t>Please write these in the chat </a:t>
            </a:r>
            <a:endParaRPr lang="en-GB" sz="3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63268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Psychological or Physical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Symptoms are not only ‘psychological or ‘physical’</a:t>
            </a:r>
          </a:p>
          <a:p>
            <a:r>
              <a:rPr lang="en-US" altLang="en-US" dirty="0" smtClean="0"/>
              <a:t>Pain leads to negative feelings</a:t>
            </a:r>
          </a:p>
          <a:p>
            <a:r>
              <a:rPr lang="en-US" altLang="en-US" dirty="0" smtClean="0"/>
              <a:t>Negative feelings can lead to more pain and disability (via fight-flight-freeze response and threat perception) but pain usually does not go away completely when negative feelings do</a:t>
            </a:r>
          </a:p>
          <a:p>
            <a:pPr marL="0" indent="0">
              <a:buNone/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693871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Fluctuations in performance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611560" y="1700808"/>
            <a:ext cx="8229600" cy="3849291"/>
          </a:xfrm>
        </p:spPr>
        <p:txBody>
          <a:bodyPr/>
          <a:lstStyle/>
          <a:p>
            <a:pPr marL="0" indent="0">
              <a:buNone/>
            </a:pPr>
            <a:endParaRPr lang="en-GB" altLang="en-US" dirty="0" smtClean="0"/>
          </a:p>
          <a:p>
            <a:endParaRPr lang="en-GB" altLang="en-US" dirty="0" smtClean="0"/>
          </a:p>
          <a:p>
            <a:pPr>
              <a:lnSpc>
                <a:spcPct val="150000"/>
              </a:lnSpc>
            </a:pPr>
            <a:r>
              <a:rPr lang="en-GB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Fluctuations are NORMAL</a:t>
            </a:r>
          </a:p>
          <a:p>
            <a:pPr>
              <a:lnSpc>
                <a:spcPct val="150000"/>
              </a:lnSpc>
            </a:pPr>
            <a:r>
              <a:rPr lang="en-GB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And are NOT signs of malingering</a:t>
            </a:r>
          </a:p>
          <a:p>
            <a:pPr>
              <a:lnSpc>
                <a:spcPct val="150000"/>
              </a:lnSpc>
            </a:pPr>
            <a:r>
              <a:rPr lang="en-GB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But instead are related to fluctuations in  THREAT perception</a:t>
            </a:r>
          </a:p>
        </p:txBody>
      </p:sp>
    </p:spTree>
    <p:extLst>
      <p:ext uri="{BB962C8B-B14F-4D97-AF65-F5344CB8AC3E}">
        <p14:creationId xmlns:p14="http://schemas.microsoft.com/office/powerpoint/2010/main" val="4018295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Parents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525963"/>
          </a:xfrm>
        </p:spPr>
        <p:txBody>
          <a:bodyPr/>
          <a:lstStyle/>
          <a:p>
            <a:r>
              <a:rPr lang="en-GB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The LARGE MAJORITY of parents do their best in difficult circumstances</a:t>
            </a:r>
          </a:p>
          <a:p>
            <a:endParaRPr lang="en-GB" alt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Factitious or induced illness by proxy?</a:t>
            </a:r>
          </a:p>
          <a:p>
            <a:endParaRPr lang="en-GB" alt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When to involve safeguarding / MASH?</a:t>
            </a:r>
          </a:p>
        </p:txBody>
      </p:sp>
    </p:spTree>
    <p:extLst>
      <p:ext uri="{BB962C8B-B14F-4D97-AF65-F5344CB8AC3E}">
        <p14:creationId xmlns:p14="http://schemas.microsoft.com/office/powerpoint/2010/main" val="2354099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Negative things Children &amp; parents say about school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323528" y="1844824"/>
            <a:ext cx="8435975" cy="4103021"/>
          </a:xfrm>
        </p:spPr>
        <p:txBody>
          <a:bodyPr/>
          <a:lstStyle/>
          <a:p>
            <a:r>
              <a:rPr lang="en-GB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They don’t believe I am in pain / tired / have physical symptoms</a:t>
            </a:r>
          </a:p>
          <a:p>
            <a:r>
              <a:rPr lang="en-GB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They don’t understand that some days I can do more than other days</a:t>
            </a:r>
          </a:p>
          <a:p>
            <a:r>
              <a:rPr lang="en-GB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They are not being helpful / accommodating</a:t>
            </a:r>
          </a:p>
          <a:p>
            <a:r>
              <a:rPr lang="en-GB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Not all the teachers know about my pain</a:t>
            </a:r>
          </a:p>
          <a:p>
            <a:r>
              <a:rPr lang="en-GB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Other children make comments</a:t>
            </a:r>
          </a:p>
          <a:p>
            <a:r>
              <a:rPr lang="en-GB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They treat me as if I am doing this to my child</a:t>
            </a:r>
          </a:p>
          <a:p>
            <a:endParaRPr lang="en-GB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705338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36538"/>
            <a:ext cx="6096000" cy="954087"/>
          </a:xfrm>
        </p:spPr>
        <p:txBody>
          <a:bodyPr/>
          <a:lstStyle/>
          <a:p>
            <a:pPr>
              <a:defRPr/>
            </a:pPr>
            <a:r>
              <a:rPr lang="en-GB" dirty="0">
                <a:solidFill>
                  <a:schemeClr val="tx1"/>
                </a:solidFill>
              </a:rPr>
              <a:t>Engagement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557338"/>
            <a:ext cx="8964612" cy="4462462"/>
          </a:xfrm>
          <a:noFill/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altLang="en-US" sz="2400" dirty="0" smtClean="0"/>
              <a:t>Being empathetic and explicit in conveying belief in the reality of the </a:t>
            </a:r>
            <a:r>
              <a:rPr lang="en-GB" altLang="en-US" sz="2400" i="1" dirty="0" smtClean="0"/>
              <a:t>experience</a:t>
            </a:r>
            <a:r>
              <a:rPr lang="en-GB" altLang="en-US" sz="2400" dirty="0" smtClean="0"/>
              <a:t> of physical symptoms</a:t>
            </a:r>
          </a:p>
          <a:p>
            <a:pPr>
              <a:lnSpc>
                <a:spcPct val="150000"/>
              </a:lnSpc>
            </a:pPr>
            <a:r>
              <a:rPr lang="en-GB" altLang="en-US" sz="2400" dirty="0" smtClean="0"/>
              <a:t>Shift focus from </a:t>
            </a:r>
            <a:r>
              <a:rPr lang="en-GB" altLang="en-US" sz="2400" dirty="0" err="1" smtClean="0"/>
              <a:t>‘cause</a:t>
            </a:r>
            <a:r>
              <a:rPr lang="en-GB" altLang="en-US" sz="2400" dirty="0" smtClean="0"/>
              <a:t>’ to ‘symptom management’</a:t>
            </a:r>
          </a:p>
          <a:p>
            <a:pPr>
              <a:lnSpc>
                <a:spcPct val="150000"/>
              </a:lnSpc>
            </a:pPr>
            <a:r>
              <a:rPr lang="en-GB" altLang="en-US" sz="2400" dirty="0" smtClean="0"/>
              <a:t>Avoid physical versus psychological discussions</a:t>
            </a:r>
          </a:p>
          <a:p>
            <a:pPr>
              <a:lnSpc>
                <a:spcPct val="150000"/>
              </a:lnSpc>
            </a:pPr>
            <a:r>
              <a:rPr lang="en-GB" altLang="en-US" sz="2400" dirty="0" smtClean="0"/>
              <a:t>Use physical illness analogies to illustrate approach (“what we do with children with other health conditions is….”)</a:t>
            </a:r>
          </a:p>
          <a:p>
            <a:pPr>
              <a:lnSpc>
                <a:spcPct val="150000"/>
              </a:lnSpc>
            </a:pPr>
            <a:r>
              <a:rPr lang="en-GB" altLang="en-US" sz="2400" dirty="0" smtClean="0"/>
              <a:t>Challenge therapeutic nihilism/room for optimism</a:t>
            </a:r>
          </a:p>
        </p:txBody>
      </p:sp>
    </p:spTree>
    <p:extLst>
      <p:ext uri="{BB962C8B-B14F-4D97-AF65-F5344CB8AC3E}">
        <p14:creationId xmlns:p14="http://schemas.microsoft.com/office/powerpoint/2010/main" val="2743766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build="p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15888"/>
            <a:ext cx="6096000" cy="936625"/>
          </a:xfrm>
        </p:spPr>
        <p:txBody>
          <a:bodyPr/>
          <a:lstStyle/>
          <a:p>
            <a:pPr>
              <a:defRPr/>
            </a:pPr>
            <a:r>
              <a:rPr lang="en-GB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Management  -  1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484313"/>
            <a:ext cx="8459787" cy="4824412"/>
          </a:xfrm>
          <a:noFill/>
        </p:spPr>
        <p:txBody>
          <a:bodyPr/>
          <a:lstStyle/>
          <a:p>
            <a:r>
              <a:rPr lang="en-GB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ENGAGEMENT!</a:t>
            </a:r>
          </a:p>
          <a:p>
            <a:r>
              <a:rPr lang="en-GB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Take seriously even in cases of clear ‘manipulation’</a:t>
            </a:r>
          </a:p>
          <a:p>
            <a:r>
              <a:rPr lang="en-GB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Reduction in anxiety levels</a:t>
            </a:r>
          </a:p>
          <a:p>
            <a:r>
              <a:rPr lang="en-GB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Normalising symptoms (“We have lots of other children with pain in the school”)</a:t>
            </a:r>
          </a:p>
          <a:p>
            <a:r>
              <a:rPr lang="en-GB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Close contact with teams / school / GP to avoid ‘splitting’ in cases when child / parent is highly </a:t>
            </a:r>
            <a:r>
              <a:rPr lang="en-GB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distressed; don’t be afraid to contact clinicians and ask questions (with permission of the family)</a:t>
            </a:r>
            <a:endParaRPr lang="en-GB" altLang="en-US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altLang="en-US" sz="2800" dirty="0" smtClean="0"/>
          </a:p>
          <a:p>
            <a:endParaRPr lang="en-GB" altLang="en-US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346449089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uiExpand="1" build="p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74638"/>
            <a:ext cx="6096000" cy="838200"/>
          </a:xfrm>
        </p:spPr>
        <p:txBody>
          <a:bodyPr/>
          <a:lstStyle/>
          <a:p>
            <a:pPr>
              <a:defRPr/>
            </a:pPr>
            <a:r>
              <a:rPr lang="en-GB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Management  -  2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557338"/>
            <a:ext cx="8077200" cy="4114800"/>
          </a:xfrm>
        </p:spPr>
        <p:txBody>
          <a:bodyPr/>
          <a:lstStyle/>
          <a:p>
            <a:r>
              <a:rPr lang="en-GB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Phased return to school – same number of hours each day</a:t>
            </a:r>
          </a:p>
          <a:p>
            <a:r>
              <a:rPr lang="en-GB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Who does the child / parent get on with in the school? It does not always have to be the HOY, it is about </a:t>
            </a:r>
            <a:r>
              <a:rPr lang="en-GB" altLang="en-US" sz="28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engagement</a:t>
            </a:r>
            <a:r>
              <a:rPr lang="en-GB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 with the family</a:t>
            </a:r>
          </a:p>
          <a:p>
            <a:r>
              <a:rPr lang="en-GB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Clear, timely communication – these parents are often very worried</a:t>
            </a:r>
          </a:p>
          <a:p>
            <a:r>
              <a:rPr lang="en-GB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Weekly </a:t>
            </a:r>
            <a:r>
              <a:rPr lang="en-GB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one-to-one check-in </a:t>
            </a:r>
            <a:r>
              <a:rPr lang="en-GB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with favourite </a:t>
            </a:r>
            <a:r>
              <a:rPr lang="en-GB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teacher to discuss the week and any difficulties that have arisen</a:t>
            </a:r>
            <a:endParaRPr lang="en-GB" altLang="en-US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4524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uiExpand="1" build="p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74638"/>
            <a:ext cx="6096000" cy="838200"/>
          </a:xfrm>
        </p:spPr>
        <p:txBody>
          <a:bodyPr/>
          <a:lstStyle/>
          <a:p>
            <a:pPr>
              <a:defRPr/>
            </a:pPr>
            <a:r>
              <a:rPr lang="en-GB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Management  -  </a:t>
            </a:r>
            <a:r>
              <a:rPr lang="en-GB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endParaRPr lang="en-GB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2" y="1557338"/>
            <a:ext cx="8352159" cy="4114800"/>
          </a:xfrm>
        </p:spPr>
        <p:txBody>
          <a:bodyPr/>
          <a:lstStyle/>
          <a:p>
            <a:r>
              <a:rPr lang="en-GB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Pain-flare planning: what does the young person do / where does s/he go in case of pain flares at school?</a:t>
            </a:r>
          </a:p>
          <a:p>
            <a:r>
              <a:rPr lang="en-GB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Address practical issues: moving around the school, going to the toilet, carrying a heavy bag with books</a:t>
            </a:r>
          </a:p>
          <a:p>
            <a:r>
              <a:rPr lang="en-GB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Share the ‘Pain and school’ website (see ‘resources’)</a:t>
            </a:r>
          </a:p>
          <a:p>
            <a:r>
              <a:rPr lang="en-GB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Try to avoid confrontations</a:t>
            </a:r>
          </a:p>
          <a:p>
            <a:endParaRPr lang="en-GB" altLang="en-US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alt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Put it all together in a mutually agreed written plan which is reviewed regularly</a:t>
            </a:r>
            <a:endParaRPr lang="en-GB" altLang="en-US" sz="28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1613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uiExpand="1" build="p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/>
          </p:nvPr>
        </p:nvSpPr>
        <p:spPr>
          <a:xfrm>
            <a:off x="323528" y="764704"/>
            <a:ext cx="8362912" cy="5589240"/>
          </a:xfrm>
        </p:spPr>
        <p:txBody>
          <a:bodyPr/>
          <a:lstStyle/>
          <a:p>
            <a:r>
              <a:rPr lang="en-GB" b="1" i="1" dirty="0">
                <a:latin typeface="Calibri" panose="020F0502020204030204" pitchFamily="34" charset="0"/>
              </a:rPr>
              <a:t>Website Recommendations:</a:t>
            </a:r>
          </a:p>
          <a:p>
            <a:endParaRPr lang="en-GB" dirty="0">
              <a:latin typeface="Calibri" panose="020F0502020204030204" pitchFamily="34" charset="0"/>
            </a:endParaRPr>
          </a:p>
          <a:p>
            <a:r>
              <a:rPr lang="en-GB" dirty="0">
                <a:latin typeface="Calibri" panose="020F0502020204030204" pitchFamily="34" charset="0"/>
              </a:rPr>
              <a:t>Pain bytes : </a:t>
            </a:r>
            <a:r>
              <a:rPr lang="en-GB" dirty="0">
                <a:latin typeface="Calibri" panose="020F0502020204030204" pitchFamily="34" charset="0"/>
                <a:hlinkClick r:id="rId2"/>
              </a:rPr>
              <a:t>http://www.aci.health.nsw.gov.au/chronic-pain/painbytes/</a:t>
            </a:r>
            <a:r>
              <a:rPr lang="en-GB" dirty="0">
                <a:latin typeface="Calibri" panose="020F0502020204030204" pitchFamily="34" charset="0"/>
              </a:rPr>
              <a:t> </a:t>
            </a:r>
            <a:endParaRPr lang="en-GB" dirty="0" smtClean="0">
              <a:latin typeface="Calibri" panose="020F0502020204030204" pitchFamily="34" charset="0"/>
            </a:endParaRPr>
          </a:p>
          <a:p>
            <a:endParaRPr lang="en-GB" dirty="0" smtClean="0">
              <a:latin typeface="Calibri" panose="020F0502020204030204" pitchFamily="34" charset="0"/>
            </a:endParaRPr>
          </a:p>
          <a:p>
            <a:r>
              <a:rPr lang="en-GB" b="1" dirty="0" smtClean="0">
                <a:latin typeface="Calibri" panose="020F0502020204030204" pitchFamily="34" charset="0"/>
              </a:rPr>
              <a:t>Pain and School: </a:t>
            </a:r>
            <a:r>
              <a:rPr lang="en-GB" b="1" dirty="0" smtClean="0">
                <a:latin typeface="Calibri" panose="020F0502020204030204" pitchFamily="34" charset="0"/>
                <a:hlinkClick r:id="rId3"/>
              </a:rPr>
              <a:t>https://www.aci.health.nsw.gov.au/chronic-pain/painbytes/pain-and-school</a:t>
            </a:r>
            <a:endParaRPr lang="en-GB" b="1" dirty="0" smtClean="0">
              <a:latin typeface="Calibri" panose="020F0502020204030204" pitchFamily="34" charset="0"/>
            </a:endParaRPr>
          </a:p>
          <a:p>
            <a:endParaRPr lang="en-GB" dirty="0">
              <a:latin typeface="Calibri" panose="020F0502020204030204" pitchFamily="34" charset="0"/>
            </a:endParaRPr>
          </a:p>
          <a:p>
            <a:r>
              <a:rPr lang="en-GB" dirty="0">
                <a:latin typeface="Calibri" panose="020F0502020204030204" pitchFamily="34" charset="0"/>
              </a:rPr>
              <a:t>Retrain pain: </a:t>
            </a:r>
            <a:r>
              <a:rPr lang="en-GB" dirty="0">
                <a:latin typeface="Calibri" panose="020F0502020204030204" pitchFamily="34" charset="0"/>
                <a:hlinkClick r:id="rId4"/>
              </a:rPr>
              <a:t>http://www.retrainpain.org/</a:t>
            </a:r>
            <a:endParaRPr lang="en-GB" dirty="0">
              <a:latin typeface="Calibri" panose="020F0502020204030204" pitchFamily="34" charset="0"/>
            </a:endParaRPr>
          </a:p>
          <a:p>
            <a:endParaRPr lang="en-GB" dirty="0">
              <a:latin typeface="Calibri" panose="020F0502020204030204" pitchFamily="34" charset="0"/>
            </a:endParaRPr>
          </a:p>
          <a:p>
            <a:r>
              <a:rPr lang="en-GB" dirty="0">
                <a:latin typeface="Calibri" panose="020F0502020204030204" pitchFamily="34" charset="0"/>
              </a:rPr>
              <a:t>Understanding Pain in 5 minutes: </a:t>
            </a:r>
            <a:r>
              <a:rPr lang="en-GB" dirty="0">
                <a:latin typeface="Calibri" panose="020F0502020204030204" pitchFamily="34" charset="0"/>
                <a:hlinkClick r:id="rId5"/>
              </a:rPr>
              <a:t>https://www.youtube.com/watch?v=C_3phB93rvI</a:t>
            </a:r>
            <a:endParaRPr lang="en-GB" dirty="0">
              <a:latin typeface="Calibri" panose="020F0502020204030204" pitchFamily="34" charset="0"/>
            </a:endParaRPr>
          </a:p>
          <a:p>
            <a:endParaRPr lang="en-GB" dirty="0">
              <a:latin typeface="Calibri" panose="020F0502020204030204" pitchFamily="34" charset="0"/>
            </a:endParaRPr>
          </a:p>
          <a:p>
            <a:r>
              <a:rPr lang="en-GB" b="1" i="1" dirty="0">
                <a:latin typeface="Calibri" panose="020F0502020204030204" pitchFamily="34" charset="0"/>
              </a:rPr>
              <a:t>Book Recommendations:</a:t>
            </a:r>
          </a:p>
          <a:p>
            <a:endParaRPr lang="en-GB" altLang="en-US" dirty="0">
              <a:latin typeface="Calibri" panose="020F0502020204030204" pitchFamily="34" charset="0"/>
            </a:endParaRPr>
          </a:p>
          <a:p>
            <a:r>
              <a:rPr lang="en-GB" altLang="en-US" i="1" dirty="0">
                <a:latin typeface="Calibri" panose="020F0502020204030204" pitchFamily="34" charset="0"/>
              </a:rPr>
              <a:t>Tonya Palermo </a:t>
            </a:r>
            <a:r>
              <a:rPr lang="en-GB" altLang="en-US" dirty="0">
                <a:latin typeface="Calibri" panose="020F0502020204030204" pitchFamily="34" charset="0"/>
              </a:rPr>
              <a:t>- Managing your Child’s Chronic Pain</a:t>
            </a:r>
          </a:p>
          <a:p>
            <a:endParaRPr lang="en-GB" altLang="en-US" dirty="0">
              <a:latin typeface="Calibri" panose="020F0502020204030204" pitchFamily="34" charset="0"/>
            </a:endParaRPr>
          </a:p>
          <a:p>
            <a:r>
              <a:rPr lang="en-GB" altLang="en-US" i="1" dirty="0">
                <a:latin typeface="Calibri" panose="020F0502020204030204" pitchFamily="34" charset="0"/>
              </a:rPr>
              <a:t>Frances Cole </a:t>
            </a:r>
            <a:r>
              <a:rPr lang="en-GB" altLang="en-US" dirty="0">
                <a:latin typeface="Calibri" panose="020F0502020204030204" pitchFamily="34" charset="0"/>
              </a:rPr>
              <a:t>- Overcoming Chronic Pain (for older adolescents / adults)</a:t>
            </a:r>
          </a:p>
          <a:p>
            <a:endParaRPr lang="en-GB" altLang="en-US" dirty="0">
              <a:latin typeface="Calibri" panose="020F0502020204030204" pitchFamily="34" charset="0"/>
            </a:endParaRPr>
          </a:p>
          <a:p>
            <a:r>
              <a:rPr lang="en-GB" i="1" dirty="0">
                <a:latin typeface="Calibri" panose="020F0502020204030204" pitchFamily="34" charset="0"/>
              </a:rPr>
              <a:t>Moseley &amp; Butler </a:t>
            </a:r>
            <a:r>
              <a:rPr lang="en-GB" dirty="0">
                <a:latin typeface="Calibri" panose="020F0502020204030204" pitchFamily="34" charset="0"/>
              </a:rPr>
              <a:t>– The Explain Pain Handbook – </a:t>
            </a:r>
            <a:r>
              <a:rPr lang="en-GB" dirty="0" err="1">
                <a:latin typeface="Calibri" panose="020F0502020204030204" pitchFamily="34" charset="0"/>
              </a:rPr>
              <a:t>Protectometer</a:t>
            </a:r>
            <a:endParaRPr lang="en-GB" dirty="0">
              <a:latin typeface="Calibri" panose="020F0502020204030204" pitchFamily="34" charset="0"/>
            </a:endParaRPr>
          </a:p>
          <a:p>
            <a:endParaRPr lang="en-GB" dirty="0">
              <a:latin typeface="Calibri" panose="020F0502020204030204" pitchFamily="34" charset="0"/>
            </a:endParaRPr>
          </a:p>
          <a:p>
            <a:r>
              <a:rPr lang="en-GB" i="1" dirty="0">
                <a:latin typeface="Calibri" panose="020F0502020204030204" pitchFamily="34" charset="0"/>
              </a:rPr>
              <a:t>Jennifer Shannon </a:t>
            </a:r>
            <a:r>
              <a:rPr lang="en-GB" dirty="0">
                <a:latin typeface="Calibri" panose="020F0502020204030204" pitchFamily="34" charset="0"/>
              </a:rPr>
              <a:t>– The Anxiety Survival Guide for Teens </a:t>
            </a:r>
          </a:p>
          <a:p>
            <a:endParaRPr lang="en-GB" dirty="0">
              <a:latin typeface="Calibri" panose="020F0502020204030204" pitchFamily="34" charset="0"/>
            </a:endParaRPr>
          </a:p>
          <a:p>
            <a:r>
              <a:rPr lang="en-GB" i="1" dirty="0">
                <a:latin typeface="Calibri" panose="020F0502020204030204" pitchFamily="34" charset="0"/>
              </a:rPr>
              <a:t>Cathy Creswell &amp; Lucy Willetts </a:t>
            </a:r>
            <a:r>
              <a:rPr lang="en-GB" dirty="0">
                <a:latin typeface="Calibri" panose="020F0502020204030204" pitchFamily="34" charset="0"/>
              </a:rPr>
              <a:t>– Over Coming your Child’s Fears &amp; Worries </a:t>
            </a:r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-315416"/>
            <a:ext cx="8229240" cy="1142640"/>
          </a:xfrm>
        </p:spPr>
        <p:txBody>
          <a:bodyPr/>
          <a:lstStyle/>
          <a:p>
            <a:pPr algn="r"/>
            <a:r>
              <a:rPr lang="en-GB" sz="3200" b="1" u="sng" dirty="0">
                <a:latin typeface="Calibri" panose="020F0502020204030204" pitchFamily="34" charset="0"/>
                <a:cs typeface="Calibri" panose="020F0502020204030204" pitchFamily="34" charset="0"/>
              </a:rPr>
              <a:t>Useful Resources</a:t>
            </a:r>
          </a:p>
        </p:txBody>
      </p:sp>
    </p:spTree>
    <p:extLst>
      <p:ext uri="{BB962C8B-B14F-4D97-AF65-F5344CB8AC3E}">
        <p14:creationId xmlns:p14="http://schemas.microsoft.com/office/powerpoint/2010/main" val="744653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/>
          </p:nvPr>
        </p:nvSpPr>
        <p:spPr>
          <a:xfrm>
            <a:off x="467544" y="3284984"/>
            <a:ext cx="8229240" cy="1142640"/>
          </a:xfrm>
        </p:spPr>
        <p:txBody>
          <a:bodyPr/>
          <a:lstStyle/>
          <a:p>
            <a:pPr algn="ctr"/>
            <a:r>
              <a:rPr lang="en-GB" sz="3200" dirty="0" smtClean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Konrad.jacobs@ouh.nhs.uk</a:t>
            </a:r>
            <a:endParaRPr lang="en-GB" sz="3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GB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GB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GB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Joint conference MNIS and OXCYPP</a:t>
            </a:r>
          </a:p>
          <a:p>
            <a:pPr algn="ctr"/>
            <a:r>
              <a:rPr lang="en-GB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26.02.2021</a:t>
            </a:r>
          </a:p>
          <a:p>
            <a:pPr algn="ctr"/>
            <a:r>
              <a:rPr lang="en-GB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02.02.2021</a:t>
            </a:r>
          </a:p>
          <a:p>
            <a:pPr algn="ctr"/>
            <a:r>
              <a:rPr lang="en-GB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09.02.2021</a:t>
            </a:r>
          </a:p>
          <a:p>
            <a:pPr algn="ctr"/>
            <a:r>
              <a:rPr lang="en-GB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All your EHCP questions will be answered</a:t>
            </a:r>
          </a:p>
          <a:p>
            <a:pPr algn="ctr"/>
            <a:endParaRPr lang="en-GB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1880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Aims</a:t>
            </a:r>
            <a:endParaRPr lang="en-US" sz="18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46" name="TextShape 2"/>
          <p:cNvSpPr txBox="1"/>
          <p:nvPr/>
        </p:nvSpPr>
        <p:spPr>
          <a:xfrm>
            <a:off x="457200" y="233244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32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What is  Acute </a:t>
            </a:r>
            <a:r>
              <a:rPr lang="en-US" sz="32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Pain?</a:t>
            </a:r>
            <a:endParaRPr lang="en-US" sz="32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endParaRPr lang="en-US" sz="32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32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What is Chronic or Persistent </a:t>
            </a:r>
            <a:r>
              <a:rPr lang="en-US" sz="32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Pain?</a:t>
            </a:r>
            <a:endParaRPr lang="en-US" sz="32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endParaRPr lang="en-US" sz="32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32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Managing chronic pain in school and colleges</a:t>
            </a:r>
            <a:endParaRPr lang="en-US" sz="24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lang="en-US" sz="32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lang="en-US" sz="32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lang="en-US" sz="32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lang="en-US" sz="32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4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What is Acute Pain? </a:t>
            </a:r>
            <a:endParaRPr lang="en-US" sz="18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48" name="TextShape 2"/>
          <p:cNvSpPr txBox="1"/>
          <p:nvPr/>
        </p:nvSpPr>
        <p:spPr>
          <a:xfrm>
            <a:off x="457200" y="1556792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457560" indent="-457200">
              <a:lnSpc>
                <a:spcPct val="100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en-GB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sually </a:t>
            </a:r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comes on suddenly and is caused by something specific. </a:t>
            </a:r>
            <a:endParaRPr lang="en-GB" sz="3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560" indent="-457200">
              <a:lnSpc>
                <a:spcPct val="100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GB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It </a:t>
            </a:r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is sharp in quality.  </a:t>
            </a:r>
            <a:endParaRPr lang="en-GB" sz="3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560" indent="-457200">
              <a:lnSpc>
                <a:spcPct val="100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en-GB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sually </a:t>
            </a:r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does not last </a:t>
            </a:r>
            <a:r>
              <a:rPr lang="en-GB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long</a:t>
            </a:r>
          </a:p>
          <a:p>
            <a:pPr marL="457560" indent="-457200">
              <a:lnSpc>
                <a:spcPct val="100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GB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It </a:t>
            </a:r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goes away when there is no longer an underlying cause for the pain</a:t>
            </a:r>
            <a:endParaRPr lang="en-US" sz="32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en-US" sz="32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991" y="4797152"/>
            <a:ext cx="2232248" cy="1487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894136"/>
            <a:ext cx="1803114" cy="139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pPr algn="ctr"/>
            <a:r>
              <a:rPr lang="en-GB" sz="4000" dirty="0"/>
              <a:t> </a:t>
            </a:r>
            <a:r>
              <a:rPr lang="en-GB" sz="4400" b="1" dirty="0">
                <a:latin typeface="Calibri" panose="020F0502020204030204" pitchFamily="34" charset="0"/>
                <a:cs typeface="Calibri" panose="020F0502020204030204" pitchFamily="34" charset="0"/>
              </a:rPr>
              <a:t>Pain is our</a:t>
            </a:r>
          </a:p>
          <a:p>
            <a:pPr algn="ctr"/>
            <a:r>
              <a:rPr lang="en-GB" sz="4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/>
            <a:r>
              <a:rPr lang="en-GB" sz="4400" b="1" dirty="0">
                <a:latin typeface="Calibri" panose="020F0502020204030204" pitchFamily="34" charset="0"/>
                <a:cs typeface="Calibri" panose="020F0502020204030204" pitchFamily="34" charset="0"/>
              </a:rPr>
              <a:t>body’s protection system</a:t>
            </a:r>
            <a:endParaRPr lang="en-GB" sz="4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6006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/>
          </p:nvPr>
        </p:nvSpPr>
        <p:spPr>
          <a:xfrm>
            <a:off x="107504" y="1628800"/>
            <a:ext cx="9036496" cy="4496960"/>
          </a:xfrm>
        </p:spPr>
        <p:txBody>
          <a:bodyPr/>
          <a:lstStyle/>
          <a:p>
            <a:pPr algn="l">
              <a:lnSpc>
                <a:spcPct val="150000"/>
              </a:lnSpc>
            </a:pPr>
            <a:r>
              <a:rPr lang="en-GB" sz="3200" u="sng" dirty="0">
                <a:latin typeface="+mj-lt"/>
              </a:rPr>
              <a:t>Alert</a:t>
            </a:r>
            <a:r>
              <a:rPr lang="en-GB" sz="3200" dirty="0">
                <a:latin typeface="+mj-lt"/>
              </a:rPr>
              <a:t>		To warn us something bad </a:t>
            </a:r>
            <a:r>
              <a:rPr lang="en-GB" sz="3200" i="1" dirty="0">
                <a:latin typeface="+mj-lt"/>
              </a:rPr>
              <a:t>has</a:t>
            </a:r>
          </a:p>
          <a:p>
            <a:pPr algn="l">
              <a:lnSpc>
                <a:spcPct val="150000"/>
              </a:lnSpc>
            </a:pPr>
            <a:r>
              <a:rPr lang="en-GB" sz="3200" dirty="0">
                <a:latin typeface="+mj-lt"/>
              </a:rPr>
              <a:t> 		happened</a:t>
            </a:r>
          </a:p>
          <a:p>
            <a:pPr algn="l">
              <a:lnSpc>
                <a:spcPct val="150000"/>
              </a:lnSpc>
            </a:pPr>
            <a:r>
              <a:rPr lang="en-GB" sz="3200" u="sng" dirty="0">
                <a:latin typeface="+mj-lt"/>
              </a:rPr>
              <a:t>Warning</a:t>
            </a:r>
            <a:r>
              <a:rPr lang="en-GB" sz="3200" dirty="0">
                <a:latin typeface="+mj-lt"/>
              </a:rPr>
              <a:t>	Something bad </a:t>
            </a:r>
            <a:r>
              <a:rPr lang="en-GB" sz="3200" i="1" dirty="0">
                <a:latin typeface="+mj-lt"/>
              </a:rPr>
              <a:t>might</a:t>
            </a:r>
            <a:r>
              <a:rPr lang="en-GB" sz="3200" dirty="0">
                <a:latin typeface="+mj-lt"/>
              </a:rPr>
              <a:t> happen</a:t>
            </a:r>
          </a:p>
          <a:p>
            <a:pPr algn="l">
              <a:lnSpc>
                <a:spcPct val="150000"/>
              </a:lnSpc>
            </a:pPr>
            <a:r>
              <a:rPr lang="en-GB" sz="3200" u="sng" dirty="0">
                <a:latin typeface="+mj-lt"/>
              </a:rPr>
              <a:t>Healing</a:t>
            </a:r>
            <a:r>
              <a:rPr lang="en-GB" sz="3200" dirty="0">
                <a:latin typeface="+mj-lt"/>
              </a:rPr>
              <a:t>	To stop us doing more damage</a:t>
            </a:r>
          </a:p>
          <a:p>
            <a:pPr algn="l">
              <a:lnSpc>
                <a:spcPct val="150000"/>
              </a:lnSpc>
            </a:pPr>
            <a:r>
              <a:rPr lang="en-GB" sz="3200" u="sng" dirty="0">
                <a:latin typeface="+mj-lt"/>
              </a:rPr>
              <a:t>Learning</a:t>
            </a:r>
            <a:r>
              <a:rPr lang="en-GB" sz="3200" dirty="0">
                <a:latin typeface="+mj-lt"/>
              </a:rPr>
              <a:t>	To remind us not to do it again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4000" b="1" dirty="0"/>
              <a:t>Why do we need to feel pain?</a:t>
            </a:r>
          </a:p>
        </p:txBody>
      </p:sp>
    </p:spTree>
    <p:extLst>
      <p:ext uri="{BB962C8B-B14F-4D97-AF65-F5344CB8AC3E}">
        <p14:creationId xmlns:p14="http://schemas.microsoft.com/office/powerpoint/2010/main" val="1974457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Effects of Sympathetic Nervous System </a:t>
            </a:r>
            <a:r>
              <a:rPr lang="en-US" sz="4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(SNS)</a:t>
            </a:r>
            <a:r>
              <a:rPr lang="en-US" sz="4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</a:t>
            </a:r>
            <a:endParaRPr lang="en-US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65" name="TextShape 2"/>
          <p:cNvSpPr txBox="1"/>
          <p:nvPr/>
        </p:nvSpPr>
        <p:spPr>
          <a:xfrm>
            <a:off x="4648320" y="1600200"/>
            <a:ext cx="4038120" cy="45255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endParaRPr lang="en-US" sz="32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This is your </a:t>
            </a:r>
            <a:r>
              <a:rPr lang="en-US" sz="2000" b="1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FIGHT</a:t>
            </a:r>
            <a:r>
              <a:rPr lang="en-US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or </a:t>
            </a:r>
            <a:r>
              <a:rPr lang="en-US" sz="2000" b="1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FLIGHT </a:t>
            </a:r>
            <a:r>
              <a:rPr lang="en-US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or</a:t>
            </a:r>
            <a:r>
              <a:rPr lang="en-US" sz="2000" b="1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FREEZE</a:t>
            </a:r>
            <a:r>
              <a:rPr lang="en-US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response to a situation</a:t>
            </a:r>
            <a:endParaRPr lang="en-US" sz="32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743040" lvl="1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Senses more Alert – Eyes, Skin</a:t>
            </a:r>
            <a:endParaRPr lang="en-US" sz="24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743040" lvl="1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Increased tension in Muscles</a:t>
            </a:r>
            <a:endParaRPr lang="en-US" sz="24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743040" lvl="1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Increased rate of breathing</a:t>
            </a:r>
            <a:endParaRPr lang="en-US" sz="24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743040" lvl="1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Feeling of Nausea</a:t>
            </a:r>
            <a:endParaRPr lang="en-US" sz="24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743040" lvl="1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Increased Heart Rate </a:t>
            </a:r>
            <a:endParaRPr lang="en-US" sz="24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lang="en-US" sz="32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Increased production of </a:t>
            </a:r>
            <a:r>
              <a:rPr lang="en-US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Adrenaline</a:t>
            </a:r>
            <a:r>
              <a:rPr lang="en-US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and </a:t>
            </a:r>
            <a:r>
              <a:rPr lang="en-US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Cortisol</a:t>
            </a:r>
            <a:endParaRPr lang="en-US" sz="32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lang="en-US" sz="32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All this can lead to an increase feeling of </a:t>
            </a:r>
            <a:r>
              <a:rPr lang="en-US" sz="1800" b="1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Agitation </a:t>
            </a:r>
            <a:endParaRPr lang="en-US" sz="32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lang="en-US" sz="32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lang="en-US" sz="32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lang="en-US" sz="32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lang="en-US" sz="32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lang="en-US" sz="32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lang="en-US" sz="32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266" name="Picture 10"/>
          <p:cNvPicPr/>
          <p:nvPr/>
        </p:nvPicPr>
        <p:blipFill>
          <a:blip r:embed="rId2"/>
          <a:stretch/>
        </p:blipFill>
        <p:spPr>
          <a:xfrm>
            <a:off x="873000" y="1832760"/>
            <a:ext cx="3698640" cy="4466160"/>
          </a:xfrm>
          <a:prstGeom prst="rect">
            <a:avLst/>
          </a:prstGeom>
          <a:ln>
            <a:noFill/>
          </a:ln>
        </p:spPr>
      </p:pic>
      <p:sp>
        <p:nvSpPr>
          <p:cNvPr id="267" name="TextShape 3"/>
          <p:cNvSpPr txBox="1"/>
          <p:nvPr/>
        </p:nvSpPr>
        <p:spPr>
          <a:xfrm>
            <a:off x="457200" y="1600200"/>
            <a:ext cx="4038120" cy="45255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/>
          </p:nvPr>
        </p:nvSpPr>
        <p:spPr>
          <a:xfrm>
            <a:off x="457200" y="274680"/>
            <a:ext cx="8435280" cy="1354120"/>
          </a:xfrm>
        </p:spPr>
        <p:txBody>
          <a:bodyPr>
            <a:normAutofit/>
          </a:bodyPr>
          <a:lstStyle/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sz="4400" dirty="0">
              <a:latin typeface="+mj-lt"/>
            </a:endParaRPr>
          </a:p>
          <a:p>
            <a:pPr algn="ctr"/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0"/>
            <a:ext cx="8579296" cy="1066088"/>
          </a:xfrm>
        </p:spPr>
        <p:txBody>
          <a:bodyPr>
            <a:normAutofit fontScale="90000"/>
          </a:bodyPr>
          <a:lstStyle/>
          <a:p>
            <a:r>
              <a:rPr lang="en-GB" sz="3200" dirty="0"/>
              <a:t/>
            </a:r>
            <a:br>
              <a:rPr lang="en-GB" sz="3200" dirty="0"/>
            </a:br>
            <a:r>
              <a:rPr lang="en-GB" sz="4000" b="1" dirty="0">
                <a:latin typeface="Calibri" panose="020F0502020204030204" pitchFamily="34" charset="0"/>
                <a:cs typeface="Calibri" panose="020F0502020204030204" pitchFamily="34" charset="0"/>
              </a:rPr>
              <a:t>The role of </a:t>
            </a:r>
            <a:r>
              <a:rPr lang="en-GB" sz="4000" b="1" u="sng" dirty="0">
                <a:latin typeface="Calibri" panose="020F0502020204030204" pitchFamily="34" charset="0"/>
                <a:cs typeface="Calibri" panose="020F0502020204030204" pitchFamily="34" charset="0"/>
              </a:rPr>
              <a:t>expectations</a:t>
            </a:r>
            <a:r>
              <a:rPr lang="en-GB" sz="4000" b="1" dirty="0">
                <a:latin typeface="Calibri" panose="020F0502020204030204" pitchFamily="34" charset="0"/>
                <a:cs typeface="Calibri" panose="020F0502020204030204" pitchFamily="34" charset="0"/>
              </a:rPr>
              <a:t> in pain experience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204864"/>
            <a:ext cx="4680520" cy="3230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1374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2094</TotalTime>
  <Words>1349</Words>
  <Application>Microsoft Office PowerPoint</Application>
  <PresentationFormat>On-screen Show (4:3)</PresentationFormat>
  <Paragraphs>281</Paragraphs>
  <Slides>39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39</vt:i4>
      </vt:variant>
    </vt:vector>
  </HeadingPairs>
  <TitlesOfParts>
    <vt:vector size="45" baseType="lpstr">
      <vt:lpstr>Office Theme</vt:lpstr>
      <vt:lpstr>Office Theme</vt:lpstr>
      <vt:lpstr>Office Theme</vt:lpstr>
      <vt:lpstr>Office Theme</vt:lpstr>
      <vt:lpstr>Office Theme</vt:lpstr>
      <vt:lpstr>Default Design</vt:lpstr>
      <vt:lpstr>PowerPoint Presentation</vt:lpstr>
      <vt:lpstr>Website / Video</vt:lpstr>
      <vt:lpstr>What are the biggest issues you face at school in relation to pain / fatigue / physical symptoms without a clear pathology?  Please write these in the chat </vt:lpstr>
      <vt:lpstr>PowerPoint Presentation</vt:lpstr>
      <vt:lpstr>PowerPoint Presentation</vt:lpstr>
      <vt:lpstr>PowerPoint Presentation</vt:lpstr>
      <vt:lpstr>Why do we need to feel pain?</vt:lpstr>
      <vt:lpstr>PowerPoint Presentation</vt:lpstr>
      <vt:lpstr> The role of expectations in pain experience</vt:lpstr>
      <vt:lpstr>Anticipation of Pain….  Your brain starts to think about what might go wrong even before it has happened!</vt:lpstr>
      <vt:lpstr>Summary - Acute Pain</vt:lpstr>
      <vt:lpstr>Biomechanical Pain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Fight / Flight / Freeze response to chronic pain</vt:lpstr>
      <vt:lpstr> Treatment</vt:lpstr>
      <vt:lpstr>PowerPoint Presentation</vt:lpstr>
      <vt:lpstr>The spiral can go down, and the spiral can go up!</vt:lpstr>
      <vt:lpstr>PowerPoint Presentation</vt:lpstr>
      <vt:lpstr>Psychological or Physical</vt:lpstr>
      <vt:lpstr>Fluctuations in performance</vt:lpstr>
      <vt:lpstr>Parents</vt:lpstr>
      <vt:lpstr>Negative things Children &amp; parents say about school</vt:lpstr>
      <vt:lpstr>Engagement</vt:lpstr>
      <vt:lpstr>Management  -  1</vt:lpstr>
      <vt:lpstr>Management  -  2</vt:lpstr>
      <vt:lpstr>Management  -  3</vt:lpstr>
      <vt:lpstr>Useful Resources</vt:lpstr>
      <vt:lpstr>PowerPoint Presentation</vt:lpstr>
    </vt:vector>
  </TitlesOfParts>
  <Company>NHS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Pain Education Class</dc:title>
  <dc:creator>Smith Julia (RTH) OUH</dc:creator>
  <cp:lastModifiedBy>Konrad Jacobs</cp:lastModifiedBy>
  <cp:revision>158</cp:revision>
  <cp:lastPrinted>2018-04-12T15:09:56Z</cp:lastPrinted>
  <dcterms:created xsi:type="dcterms:W3CDTF">2015-05-26T08:40:00Z</dcterms:created>
  <dcterms:modified xsi:type="dcterms:W3CDTF">2020-11-18T14:23:16Z</dcterms:modified>
  <dc:language>en-GB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Company">
    <vt:lpwstr>NHS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8</vt:i4>
  </property>
  <property fmtid="{D5CDD505-2E9C-101B-9397-08002B2CF9AE}" pid="9" name="PresentationFormat">
    <vt:lpwstr>On-screen Show (4:3)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34</vt:i4>
  </property>
</Properties>
</file>