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324" r:id="rId4"/>
    <p:sldId id="325" r:id="rId5"/>
    <p:sldId id="348" r:id="rId6"/>
    <p:sldId id="327" r:id="rId7"/>
    <p:sldId id="340" r:id="rId8"/>
    <p:sldId id="328" r:id="rId9"/>
    <p:sldId id="343" r:id="rId10"/>
    <p:sldId id="329" r:id="rId11"/>
    <p:sldId id="341" r:id="rId12"/>
    <p:sldId id="330" r:id="rId13"/>
    <p:sldId id="344" r:id="rId14"/>
    <p:sldId id="331" r:id="rId15"/>
    <p:sldId id="342" r:id="rId16"/>
    <p:sldId id="332" r:id="rId17"/>
    <p:sldId id="345" r:id="rId18"/>
    <p:sldId id="333" r:id="rId19"/>
    <p:sldId id="346" r:id="rId20"/>
    <p:sldId id="334" r:id="rId21"/>
    <p:sldId id="347" r:id="rId22"/>
    <p:sldId id="349" r:id="rId23"/>
    <p:sldId id="335" r:id="rId24"/>
    <p:sldId id="336" r:id="rId25"/>
    <p:sldId id="337" r:id="rId26"/>
    <p:sldId id="338" r:id="rId27"/>
    <p:sldId id="273" r:id="rId28"/>
    <p:sldId id="274" r:id="rId29"/>
    <p:sldId id="275" r:id="rId30"/>
    <p:sldId id="276" r:id="rId31"/>
    <p:sldId id="278" r:id="rId32"/>
    <p:sldId id="280" r:id="rId33"/>
    <p:sldId id="281" r:id="rId34"/>
    <p:sldId id="282" r:id="rId35"/>
    <p:sldId id="283" r:id="rId36"/>
    <p:sldId id="286" r:id="rId37"/>
    <p:sldId id="304" r:id="rId38"/>
    <p:sldId id="310" r:id="rId39"/>
    <p:sldId id="314" r:id="rId40"/>
    <p:sldId id="350" r:id="rId41"/>
    <p:sldId id="317" r:id="rId42"/>
  </p:sldIdLst>
  <p:sldSz cx="12192000" cy="6858000"/>
  <p:notesSz cx="6858000" cy="9144000"/>
  <p:embeddedFontLst>
    <p:embeddedFont>
      <p:font typeface="Calibri" panose="020F050202020403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80" roundtripDataSignature="AMtx7mitowzKFaombshUOu8fD/gli9q5B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len griffith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1D30EF0-13F4-4694-9E23-DF41A866CC30}">
  <a:tblStyle styleId="{31D30EF0-13F4-4694-9E23-DF41A866CC30}"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9380E2C-447D-4220-A961-4A211BBDC317}"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31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8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82"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80" Type="http://customschemas.google.com/relationships/presentationmetadata" Target="metadata"/><Relationship Id="rId8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10-22T07:34:21.754" idx="2">
    <p:pos x="2370" y="1294"/>
    <p:text>we could consider using a menti live questionnaire here during the training, to ask how many attendees' schools have each of the aspects of the policy</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commentPostId="AAAAD9WSnxw"/>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4334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8" name="Google Shape;10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5107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80ad527cd9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80ad527cd9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g80ad527cd9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658685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88332673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g883326738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6" name="Google Shape;476;g883326738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extLst>
      <p:ext uri="{BB962C8B-B14F-4D97-AF65-F5344CB8AC3E}">
        <p14:creationId xmlns:p14="http://schemas.microsoft.com/office/powerpoint/2010/main" val="2176180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80ad527cd9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80ad527cd9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 name="Google Shape;502;g80ad527cd9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173481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88332673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g883326738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6" name="Google Shape;476;g883326738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extLst>
      <p:ext uri="{BB962C8B-B14F-4D97-AF65-F5344CB8AC3E}">
        <p14:creationId xmlns:p14="http://schemas.microsoft.com/office/powerpoint/2010/main" val="402537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80ad527cd9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80ad527cd9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g80ad527cd9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3018413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88332673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g883326738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6" name="Google Shape;476;g883326738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extLst>
      <p:ext uri="{BB962C8B-B14F-4D97-AF65-F5344CB8AC3E}">
        <p14:creationId xmlns:p14="http://schemas.microsoft.com/office/powerpoint/2010/main" val="350617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80ad527cd9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80ad527cd9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g80ad527cd9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3391040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88332673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g883326738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6" name="Google Shape;476;g883326738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extLst>
      <p:ext uri="{BB962C8B-B14F-4D97-AF65-F5344CB8AC3E}">
        <p14:creationId xmlns:p14="http://schemas.microsoft.com/office/powerpoint/2010/main" val="2580279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80ad527cd9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80ad527cd9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0" name="Google Shape;520;g80ad527cd9_0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extLst>
      <p:ext uri="{BB962C8B-B14F-4D97-AF65-F5344CB8AC3E}">
        <p14:creationId xmlns:p14="http://schemas.microsoft.com/office/powerpoint/2010/main" val="3119150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88332673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g883326738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6" name="Google Shape;476;g883326738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extLst>
      <p:ext uri="{BB962C8B-B14F-4D97-AF65-F5344CB8AC3E}">
        <p14:creationId xmlns:p14="http://schemas.microsoft.com/office/powerpoint/2010/main" val="4000669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6067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80ad527cd9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80ad527cd9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g80ad527cd9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extLst>
      <p:ext uri="{BB962C8B-B14F-4D97-AF65-F5344CB8AC3E}">
        <p14:creationId xmlns:p14="http://schemas.microsoft.com/office/powerpoint/2010/main" val="2375587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88332673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g883326738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6" name="Google Shape;476;g883326738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extLst>
      <p:ext uri="{BB962C8B-B14F-4D97-AF65-F5344CB8AC3E}">
        <p14:creationId xmlns:p14="http://schemas.microsoft.com/office/powerpoint/2010/main" val="2198386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32" name="Google Shape;53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extLst>
      <p:ext uri="{BB962C8B-B14F-4D97-AF65-F5344CB8AC3E}">
        <p14:creationId xmlns:p14="http://schemas.microsoft.com/office/powerpoint/2010/main" val="3783870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39" name="Google Shape;53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Tree>
    <p:extLst>
      <p:ext uri="{BB962C8B-B14F-4D97-AF65-F5344CB8AC3E}">
        <p14:creationId xmlns:p14="http://schemas.microsoft.com/office/powerpoint/2010/main" val="1654471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46" name="Google Shape;54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extLst>
      <p:ext uri="{BB962C8B-B14F-4D97-AF65-F5344CB8AC3E}">
        <p14:creationId xmlns:p14="http://schemas.microsoft.com/office/powerpoint/2010/main" val="986042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2" name="Google Shape;55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88177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2" name="Google Shape;30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0277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082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14" name="Google Shape;31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76047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36" name="Google Shape;33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30</a:t>
            </a:fld>
            <a:endParaRPr/>
          </a:p>
        </p:txBody>
      </p:sp>
    </p:spTree>
    <p:extLst>
      <p:ext uri="{BB962C8B-B14F-4D97-AF65-F5344CB8AC3E}">
        <p14:creationId xmlns:p14="http://schemas.microsoft.com/office/powerpoint/2010/main" val="402057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61" name="Google Shape;46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extLst>
      <p:ext uri="{BB962C8B-B14F-4D97-AF65-F5344CB8AC3E}">
        <p14:creationId xmlns:p14="http://schemas.microsoft.com/office/powerpoint/2010/main" val="19440314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9" name="Google Shape;34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7036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76" name="Google Shape;37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5488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76c781f279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76c781f279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3" name="Google Shape;403;g76c781f279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33</a:t>
            </a:fld>
            <a:endParaRPr/>
          </a:p>
        </p:txBody>
      </p:sp>
    </p:spTree>
    <p:extLst>
      <p:ext uri="{BB962C8B-B14F-4D97-AF65-F5344CB8AC3E}">
        <p14:creationId xmlns:p14="http://schemas.microsoft.com/office/powerpoint/2010/main" val="3828756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76c781f27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g76c781f279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g76c781f279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34</a:t>
            </a:fld>
            <a:endParaRPr/>
          </a:p>
        </p:txBody>
      </p:sp>
    </p:spTree>
    <p:extLst>
      <p:ext uri="{BB962C8B-B14F-4D97-AF65-F5344CB8AC3E}">
        <p14:creationId xmlns:p14="http://schemas.microsoft.com/office/powerpoint/2010/main" val="512601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6" name="Google Shape;41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72661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54" name="Google Shape;45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94544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79411e3b27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g79411e3b27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1" name="Google Shape;571;g79411e3b27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37</a:t>
            </a:fld>
            <a:endParaRPr/>
          </a:p>
        </p:txBody>
      </p:sp>
    </p:spTree>
    <p:extLst>
      <p:ext uri="{BB962C8B-B14F-4D97-AF65-F5344CB8AC3E}">
        <p14:creationId xmlns:p14="http://schemas.microsoft.com/office/powerpoint/2010/main" val="16040566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12" name="Google Shape;61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51729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8809fc06a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g8809fc06a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8" name="Google Shape;638;g8809fc06a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39</a:t>
            </a:fld>
            <a:endParaRPr/>
          </a:p>
        </p:txBody>
      </p:sp>
    </p:spTree>
    <p:extLst>
      <p:ext uri="{BB962C8B-B14F-4D97-AF65-F5344CB8AC3E}">
        <p14:creationId xmlns:p14="http://schemas.microsoft.com/office/powerpoint/2010/main" val="7270916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62" name="Google Shape;66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779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68" name="Google Shape;46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extLst>
      <p:ext uri="{BB962C8B-B14F-4D97-AF65-F5344CB8AC3E}">
        <p14:creationId xmlns:p14="http://schemas.microsoft.com/office/powerpoint/2010/main" val="2115060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88332673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g883326738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6" name="Google Shape;476;g883326738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extLst>
      <p:ext uri="{BB962C8B-B14F-4D97-AF65-F5344CB8AC3E}">
        <p14:creationId xmlns:p14="http://schemas.microsoft.com/office/powerpoint/2010/main" val="1393339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80ad527cd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80ad527cd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g80ad527cd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6</a:t>
            </a:fld>
            <a:endParaRPr/>
          </a:p>
        </p:txBody>
      </p:sp>
    </p:spTree>
    <p:extLst>
      <p:ext uri="{BB962C8B-B14F-4D97-AF65-F5344CB8AC3E}">
        <p14:creationId xmlns:p14="http://schemas.microsoft.com/office/powerpoint/2010/main" val="3536774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88332673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g883326738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6" name="Google Shape;476;g883326738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extLst>
      <p:ext uri="{BB962C8B-B14F-4D97-AF65-F5344CB8AC3E}">
        <p14:creationId xmlns:p14="http://schemas.microsoft.com/office/powerpoint/2010/main" val="473815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80ad527cd9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80ad527cd9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g80ad527cd9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374457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88332673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g883326738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6" name="Google Shape;476;g883326738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extLst>
      <p:ext uri="{BB962C8B-B14F-4D97-AF65-F5344CB8AC3E}">
        <p14:creationId xmlns:p14="http://schemas.microsoft.com/office/powerpoint/2010/main" val="4220091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pic>
        <p:nvPicPr>
          <p:cNvPr id="19" name="Google Shape;19;p55"/>
          <p:cNvPicPr preferRelativeResize="0"/>
          <p:nvPr/>
        </p:nvPicPr>
        <p:blipFill rotWithShape="1">
          <a:blip r:embed="rId2">
            <a:alphaModFix/>
          </a:blip>
          <a:srcRect b="3082"/>
          <a:stretch/>
        </p:blipFill>
        <p:spPr>
          <a:xfrm>
            <a:off x="0" y="3611920"/>
            <a:ext cx="6467475" cy="3240244"/>
          </a:xfrm>
          <a:prstGeom prst="rect">
            <a:avLst/>
          </a:prstGeom>
          <a:noFill/>
          <a:ln>
            <a:noFill/>
          </a:ln>
        </p:spPr>
      </p:pic>
      <p:sp>
        <p:nvSpPr>
          <p:cNvPr id="20" name="Google Shape;20;p5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4"/>
        <p:cNvGrpSpPr/>
        <p:nvPr/>
      </p:nvGrpSpPr>
      <p:grpSpPr>
        <a:xfrm>
          <a:off x="0" y="0"/>
          <a:ext cx="0" cy="0"/>
          <a:chOff x="0" y="0"/>
          <a:chExt cx="0" cy="0"/>
        </a:xfrm>
      </p:grpSpPr>
      <p:sp>
        <p:nvSpPr>
          <p:cNvPr id="95" name="Google Shape;95;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6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0"/>
        <p:cNvGrpSpPr/>
        <p:nvPr/>
      </p:nvGrpSpPr>
      <p:grpSpPr>
        <a:xfrm>
          <a:off x="0" y="0"/>
          <a:ext cx="0" cy="0"/>
          <a:chOff x="0" y="0"/>
          <a:chExt cx="0" cy="0"/>
        </a:xfrm>
      </p:grpSpPr>
      <p:sp>
        <p:nvSpPr>
          <p:cNvPr id="101" name="Google Shape;101;p6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6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
        <p:nvSpPr>
          <p:cNvPr id="38" name="Google Shape;38;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8859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5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1"/>
        <p:cNvGrpSpPr/>
        <p:nvPr/>
      </p:nvGrpSpPr>
      <p:grpSpPr>
        <a:xfrm>
          <a:off x="0" y="0"/>
          <a:ext cx="0" cy="0"/>
          <a:chOff x="0" y="0"/>
          <a:chExt cx="0" cy="0"/>
        </a:xfrm>
      </p:grpSpPr>
      <p:sp>
        <p:nvSpPr>
          <p:cNvPr id="42" name="Google Shape;42;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9"/>
          <p:cNvSpPr txBox="1">
            <a:spLocks noGrp="1"/>
          </p:cNvSpPr>
          <p:nvPr>
            <p:ph type="body" idx="1"/>
          </p:nvPr>
        </p:nvSpPr>
        <p:spPr>
          <a:xfrm>
            <a:off x="913774" y="2367092"/>
            <a:ext cx="10363826"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6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6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6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6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6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 name="Google Shape;71;p6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6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6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3" name="Google Shape;83;p6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6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6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0" name="Google Shape;90;p6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1" name="Google Shape;91;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54"/>
          <p:cNvPicPr preferRelativeResize="0"/>
          <p:nvPr/>
        </p:nvPicPr>
        <p:blipFill rotWithShape="1">
          <a:blip r:embed="rId14">
            <a:alphaModFix/>
          </a:blip>
          <a:srcRect b="4090"/>
          <a:stretch/>
        </p:blipFill>
        <p:spPr>
          <a:xfrm>
            <a:off x="3689" y="4870304"/>
            <a:ext cx="4009153" cy="1987695"/>
          </a:xfrm>
          <a:prstGeom prst="rect">
            <a:avLst/>
          </a:prstGeom>
          <a:noFill/>
          <a:ln>
            <a:noFill/>
          </a:ln>
        </p:spPr>
      </p:pic>
      <p:sp>
        <p:nvSpPr>
          <p:cNvPr id="11" name="Google Shape;11;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5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6" name="Google Shape;16;p54" descr="OHS Logo small.png"/>
          <p:cNvPicPr preferRelativeResize="0"/>
          <p:nvPr/>
        </p:nvPicPr>
        <p:blipFill rotWithShape="1">
          <a:blip r:embed="rId15">
            <a:alphaModFix/>
          </a:blip>
          <a:srcRect/>
          <a:stretch/>
        </p:blipFill>
        <p:spPr>
          <a:xfrm>
            <a:off x="10161431" y="6220496"/>
            <a:ext cx="1649569" cy="500979"/>
          </a:xfrm>
          <a:prstGeom prst="rect">
            <a:avLst/>
          </a:prstGeom>
          <a:noFill/>
          <a:ln>
            <a:noFill/>
          </a:ln>
        </p:spPr>
      </p:pic>
      <p:pic>
        <p:nvPicPr>
          <p:cNvPr id="17" name="Google Shape;17;p54"/>
          <p:cNvPicPr preferRelativeResize="0"/>
          <p:nvPr/>
        </p:nvPicPr>
        <p:blipFill rotWithShape="1">
          <a:blip r:embed="rId16">
            <a:alphaModFix/>
          </a:blip>
          <a:srcRect/>
          <a:stretch/>
        </p:blipFill>
        <p:spPr>
          <a:xfrm>
            <a:off x="7648534" y="6176963"/>
            <a:ext cx="1737481" cy="60068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hyperlink" Target="mailto:MNIS@raedwaldtrust.or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ctrTitle"/>
          </p:nvPr>
        </p:nvSpPr>
        <p:spPr>
          <a:xfrm>
            <a:off x="3045368" y="614913"/>
            <a:ext cx="6105194" cy="203105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200"/>
              <a:buFont typeface="Calibri"/>
              <a:buNone/>
            </a:pPr>
            <a:r>
              <a:rPr lang="en-GB" sz="4200">
                <a:latin typeface="Calibri"/>
                <a:ea typeface="Calibri"/>
                <a:cs typeface="Calibri"/>
                <a:sym typeface="Calibri"/>
              </a:rPr>
              <a:t>MANAGING THE NEEDS OF CHILDREN WITH MEDICAL CONDITIONS IN SCHOOLS</a:t>
            </a:r>
            <a:endParaRPr/>
          </a:p>
        </p:txBody>
      </p:sp>
      <p:sp>
        <p:nvSpPr>
          <p:cNvPr id="111" name="Google Shape;111;p1"/>
          <p:cNvSpPr txBox="1">
            <a:spLocks noGrp="1"/>
          </p:cNvSpPr>
          <p:nvPr>
            <p:ph type="subTitle" idx="1"/>
          </p:nvPr>
        </p:nvSpPr>
        <p:spPr>
          <a:xfrm>
            <a:off x="3045368" y="2859328"/>
            <a:ext cx="6105194" cy="92439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400"/>
              <a:buNone/>
            </a:pPr>
            <a:r>
              <a:rPr lang="en-GB" sz="2800" dirty="0"/>
              <a:t>Kate Kingsford-</a:t>
            </a:r>
            <a:r>
              <a:rPr lang="en-GB" sz="2800" dirty="0" err="1"/>
              <a:t>Bere</a:t>
            </a:r>
            <a:r>
              <a:rPr lang="en-GB" sz="2800" dirty="0"/>
              <a:t>, Lead Teacher, DSL, SENCO &amp; MNIS Lead, Ipswich Hospital School	</a:t>
            </a:r>
            <a:endParaRPr sz="2800" dirty="0"/>
          </a:p>
          <a:p>
            <a:pPr marL="0" lvl="0" indent="0" algn="ctr" rtl="0">
              <a:lnSpc>
                <a:spcPct val="90000"/>
              </a:lnSpc>
              <a:spcBef>
                <a:spcPts val="1000"/>
              </a:spcBef>
              <a:spcAft>
                <a:spcPts val="0"/>
              </a:spcAft>
              <a:buClr>
                <a:schemeClr val="dk1"/>
              </a:buClr>
              <a:buSzPts val="1400"/>
              <a:buNone/>
            </a:pPr>
            <a:r>
              <a:rPr lang="en-GB" sz="2800" dirty="0"/>
              <a:t>Dr Helen Griffiths, Clinical Psychologist, Oxford University Hospitals NHS Foundation Trust</a:t>
            </a:r>
            <a:endParaRPr sz="2800" dirty="0"/>
          </a:p>
          <a:p>
            <a:pPr marL="0" lvl="0" indent="0" algn="ctr" rtl="0">
              <a:lnSpc>
                <a:spcPct val="90000"/>
              </a:lnSpc>
              <a:spcBef>
                <a:spcPts val="1000"/>
              </a:spcBef>
              <a:spcAft>
                <a:spcPts val="0"/>
              </a:spcAft>
              <a:buClr>
                <a:schemeClr val="dk1"/>
              </a:buClr>
              <a:buSzPts val="1400"/>
              <a:buNone/>
            </a:pPr>
            <a:endParaRPr sz="2800" dirty="0"/>
          </a:p>
          <a:p>
            <a:pPr marL="0" lvl="0" indent="0" algn="ctr" rtl="0">
              <a:lnSpc>
                <a:spcPct val="90000"/>
              </a:lnSpc>
              <a:spcBef>
                <a:spcPts val="1000"/>
              </a:spcBef>
              <a:spcAft>
                <a:spcPts val="0"/>
              </a:spcAft>
              <a:buClr>
                <a:schemeClr val="dk1"/>
              </a:buClr>
              <a:buSzPts val="1400"/>
              <a:buNone/>
            </a:pPr>
            <a:r>
              <a:rPr lang="en-GB" sz="2800" dirty="0"/>
              <a:t>20</a:t>
            </a:r>
            <a:r>
              <a:rPr lang="en-GB" sz="2800" baseline="30000" dirty="0"/>
              <a:t>th</a:t>
            </a:r>
            <a:r>
              <a:rPr lang="en-GB" sz="2800" dirty="0"/>
              <a:t> October 2020</a:t>
            </a:r>
            <a:endParaRPr sz="2800" dirty="0"/>
          </a:p>
          <a:p>
            <a:pPr marL="0" lvl="0" indent="88900" algn="ctr" rtl="0">
              <a:lnSpc>
                <a:spcPct val="90000"/>
              </a:lnSpc>
              <a:spcBef>
                <a:spcPts val="1000"/>
              </a:spcBef>
              <a:spcAft>
                <a:spcPts val="0"/>
              </a:spcAft>
              <a:buClr>
                <a:schemeClr val="dk1"/>
              </a:buClr>
              <a:buSzPts val="1400"/>
              <a:buFont typeface="Arial"/>
              <a:buNone/>
            </a:pPr>
            <a:endParaRPr sz="1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876" y="5500178"/>
            <a:ext cx="2087528" cy="58226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g80ad527cd9_0_13"/>
          <p:cNvSpPr txBox="1">
            <a:spLocks noGrp="1"/>
          </p:cNvSpPr>
          <p:nvPr>
            <p:ph type="body" idx="1"/>
          </p:nvPr>
        </p:nvSpPr>
        <p:spPr>
          <a:xfrm>
            <a:off x="677050" y="788650"/>
            <a:ext cx="10515600" cy="4351200"/>
          </a:xfrm>
          <a:prstGeom prst="rect">
            <a:avLst/>
          </a:prstGeom>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GB" sz="2400"/>
              <a:t>…should </a:t>
            </a:r>
            <a:r>
              <a:rPr lang="en-GB" sz="2400" b="1"/>
              <a:t>provide the school with sufficient and up-to-date information </a:t>
            </a:r>
            <a:r>
              <a:rPr lang="en-GB" sz="2400"/>
              <a:t>about their child’s medical needs. They may in some cases be the first to notify the school that their child has a medical condition.</a:t>
            </a:r>
            <a:endParaRPr sz="2400"/>
          </a:p>
          <a:p>
            <a:pPr marL="0" lvl="0" indent="0" algn="l" rtl="0">
              <a:lnSpc>
                <a:spcPct val="107000"/>
              </a:lnSpc>
              <a:spcBef>
                <a:spcPts val="0"/>
              </a:spcBef>
              <a:spcAft>
                <a:spcPts val="0"/>
              </a:spcAft>
              <a:buNone/>
            </a:pPr>
            <a:endParaRPr sz="2400"/>
          </a:p>
          <a:p>
            <a:pPr marL="0" lvl="0" indent="0" algn="l" rtl="0">
              <a:lnSpc>
                <a:spcPct val="107000"/>
              </a:lnSpc>
              <a:spcBef>
                <a:spcPts val="0"/>
              </a:spcBef>
              <a:spcAft>
                <a:spcPts val="0"/>
              </a:spcAft>
              <a:buNone/>
            </a:pPr>
            <a:r>
              <a:rPr lang="en-GB" sz="2400"/>
              <a:t>…are </a:t>
            </a:r>
            <a:r>
              <a:rPr lang="en-GB" sz="2400" b="1"/>
              <a:t>key partners and should be involved in the development and review of the child’s individual healthcare plan</a:t>
            </a:r>
            <a:r>
              <a:rPr lang="en-GB" sz="2400"/>
              <a:t>, and may be involved in its drafting.</a:t>
            </a:r>
            <a:endParaRPr sz="2400"/>
          </a:p>
          <a:p>
            <a:pPr marL="0" lvl="0" indent="0" algn="l" rtl="0">
              <a:lnSpc>
                <a:spcPct val="107000"/>
              </a:lnSpc>
              <a:spcBef>
                <a:spcPts val="0"/>
              </a:spcBef>
              <a:spcAft>
                <a:spcPts val="0"/>
              </a:spcAft>
              <a:buNone/>
            </a:pPr>
            <a:endParaRPr sz="2400"/>
          </a:p>
          <a:p>
            <a:pPr marL="0" lvl="0" indent="0" algn="l" rtl="0">
              <a:lnSpc>
                <a:spcPct val="115000"/>
              </a:lnSpc>
              <a:spcBef>
                <a:spcPts val="1200"/>
              </a:spcBef>
              <a:spcAft>
                <a:spcPts val="0"/>
              </a:spcAft>
              <a:buNone/>
            </a:pPr>
            <a:r>
              <a:rPr lang="en-GB" sz="2400"/>
              <a:t>They should carry out any action they have agreed to as part of its implementation, e.g. provide medicines and equipment and ensure they or another nominated adult are contactable at all times.</a:t>
            </a:r>
            <a:endParaRPr sz="2900"/>
          </a:p>
          <a:p>
            <a:pPr marL="0" lvl="0" indent="0" algn="l" rtl="0">
              <a:lnSpc>
                <a:spcPct val="107000"/>
              </a:lnSpc>
              <a:spcBef>
                <a:spcPts val="1200"/>
              </a:spcBef>
              <a:spcAft>
                <a:spcPts val="0"/>
              </a:spcAft>
              <a:buNone/>
            </a:pPr>
            <a:endParaRPr sz="2400"/>
          </a:p>
          <a:p>
            <a:pPr marL="0" lvl="0" indent="0" algn="l" rtl="0">
              <a:lnSpc>
                <a:spcPct val="107000"/>
              </a:lnSpc>
              <a:spcBef>
                <a:spcPts val="0"/>
              </a:spcBef>
              <a:spcAft>
                <a:spcPts val="0"/>
              </a:spcAft>
              <a:buNone/>
            </a:pPr>
            <a:endParaRPr sz="1400"/>
          </a:p>
          <a:p>
            <a:pPr marL="0" lvl="0" indent="0" algn="l" rtl="0">
              <a:spcBef>
                <a:spcPts val="1000"/>
              </a:spcBef>
              <a:spcAft>
                <a:spcPts val="0"/>
              </a:spcAft>
              <a:buNone/>
            </a:pPr>
            <a:endParaRPr/>
          </a:p>
        </p:txBody>
      </p:sp>
      <p:pic>
        <p:nvPicPr>
          <p:cNvPr id="2" name="Picture 1"/>
          <p:cNvPicPr>
            <a:picLocks noChangeAspect="1"/>
          </p:cNvPicPr>
          <p:nvPr/>
        </p:nvPicPr>
        <p:blipFill>
          <a:blip r:embed="rId3"/>
          <a:stretch>
            <a:fillRect/>
          </a:stretch>
        </p:blipFill>
        <p:spPr>
          <a:xfrm>
            <a:off x="4703351" y="6169092"/>
            <a:ext cx="2462997" cy="688908"/>
          </a:xfrm>
          <a:prstGeom prst="rect">
            <a:avLst/>
          </a:prstGeom>
        </p:spPr>
      </p:pic>
      <p:sp>
        <p:nvSpPr>
          <p:cNvPr id="3" name="TextBox 2"/>
          <p:cNvSpPr txBox="1"/>
          <p:nvPr/>
        </p:nvSpPr>
        <p:spPr>
          <a:xfrm>
            <a:off x="850470" y="362607"/>
            <a:ext cx="8624605" cy="523220"/>
          </a:xfrm>
          <a:prstGeom prst="rect">
            <a:avLst/>
          </a:prstGeom>
          <a:noFill/>
        </p:spPr>
        <p:txBody>
          <a:bodyPr wrap="square" rtlCol="0">
            <a:spAutoFit/>
          </a:bodyPr>
          <a:lstStyle/>
          <a:p>
            <a:r>
              <a:rPr lang="en-GB" sz="2800" smtClean="0"/>
              <a:t>Who is responsible?</a:t>
            </a:r>
            <a:endParaRPr lang="en-GB" sz="2800"/>
          </a:p>
        </p:txBody>
      </p:sp>
    </p:spTree>
    <p:extLst>
      <p:ext uri="{BB962C8B-B14F-4D97-AF65-F5344CB8AC3E}">
        <p14:creationId xmlns:p14="http://schemas.microsoft.com/office/powerpoint/2010/main" val="2133538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883326738b_0_0"/>
          <p:cNvSpPr txBox="1">
            <a:spLocks noGrp="1"/>
          </p:cNvSpPr>
          <p:nvPr>
            <p:ph type="title"/>
          </p:nvPr>
        </p:nvSpPr>
        <p:spPr>
          <a:xfrm>
            <a:off x="506992" y="-596425"/>
            <a:ext cx="11178000" cy="2760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a:t>What responsibilities does each party have?</a:t>
            </a:r>
            <a:endParaRPr/>
          </a:p>
        </p:txBody>
      </p:sp>
      <p:sp>
        <p:nvSpPr>
          <p:cNvPr id="479" name="Google Shape;479;g883326738b_0_0"/>
          <p:cNvSpPr txBox="1">
            <a:spLocks noGrp="1"/>
          </p:cNvSpPr>
          <p:nvPr>
            <p:ph type="body" idx="1"/>
          </p:nvPr>
        </p:nvSpPr>
        <p:spPr>
          <a:xfrm>
            <a:off x="996779" y="3428991"/>
            <a:ext cx="7087200" cy="69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None/>
            </a:pPr>
            <a:r>
              <a:rPr lang="en-GB" sz="3600"/>
              <a:t>Pupils</a:t>
            </a:r>
            <a:br>
              <a:rPr lang="en-GB" sz="3600"/>
            </a:br>
            <a:r>
              <a:rPr lang="en-GB" sz="3600"/>
              <a:t/>
            </a:r>
            <a:br>
              <a:rPr lang="en-GB" sz="3600"/>
            </a:br>
            <a:r>
              <a:rPr lang="en-GB" sz="3600">
                <a:solidFill>
                  <a:srgbClr val="FF0000"/>
                </a:solidFill>
              </a:rPr>
              <a:t>Parents</a:t>
            </a:r>
            <a:r>
              <a:rPr lang="en-GB" sz="3600"/>
              <a:t/>
            </a:r>
            <a:br>
              <a:rPr lang="en-GB" sz="3600"/>
            </a:br>
            <a:r>
              <a:rPr lang="en-GB" sz="3600"/>
              <a:t/>
            </a:r>
            <a:br>
              <a:rPr lang="en-GB" sz="3600"/>
            </a:br>
            <a:r>
              <a:rPr lang="en-GB" sz="3600"/>
              <a:t>Headteachers</a:t>
            </a:r>
            <a:br>
              <a:rPr lang="en-GB" sz="3600"/>
            </a:br>
            <a:r>
              <a:rPr lang="en-GB" sz="3600"/>
              <a:t/>
            </a:r>
            <a:br>
              <a:rPr lang="en-GB" sz="3600"/>
            </a:br>
            <a:r>
              <a:rPr lang="en-GB" sz="3600"/>
              <a:t>Governing Bodies</a:t>
            </a:r>
            <a:br>
              <a:rPr lang="en-GB" sz="3600"/>
            </a:br>
            <a:endParaRPr sz="3600"/>
          </a:p>
        </p:txBody>
      </p:sp>
      <p:sp>
        <p:nvSpPr>
          <p:cNvPr id="480" name="Google Shape;480;g883326738b_0_0"/>
          <p:cNvSpPr txBox="1">
            <a:spLocks noGrp="1"/>
          </p:cNvSpPr>
          <p:nvPr>
            <p:ph type="body" idx="1"/>
          </p:nvPr>
        </p:nvSpPr>
        <p:spPr>
          <a:xfrm>
            <a:off x="5695704" y="3428991"/>
            <a:ext cx="7087200" cy="69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None/>
            </a:pPr>
            <a:r>
              <a:rPr lang="en-GB" sz="3600"/>
              <a:t>Local Authority</a:t>
            </a:r>
            <a:br>
              <a:rPr lang="en-GB" sz="3600"/>
            </a:br>
            <a:r>
              <a:rPr lang="en-GB" sz="3600"/>
              <a:t/>
            </a:r>
            <a:br>
              <a:rPr lang="en-GB" sz="3600"/>
            </a:br>
            <a:r>
              <a:rPr lang="en-GB" sz="3600"/>
              <a:t>School Staff</a:t>
            </a:r>
            <a:br>
              <a:rPr lang="en-GB" sz="3600"/>
            </a:br>
            <a:r>
              <a:rPr lang="en-GB" sz="3600"/>
              <a:t/>
            </a:r>
            <a:br>
              <a:rPr lang="en-GB" sz="3600"/>
            </a:br>
            <a:r>
              <a:rPr lang="en-GB" sz="3600"/>
              <a:t>School Nurses</a:t>
            </a:r>
            <a:br>
              <a:rPr lang="en-GB" sz="3600"/>
            </a:br>
            <a:r>
              <a:rPr lang="en-GB" sz="3600"/>
              <a:t/>
            </a:r>
            <a:br>
              <a:rPr lang="en-GB" sz="3600"/>
            </a:br>
            <a:r>
              <a:rPr lang="en-GB" sz="3600"/>
              <a:t>Other Health Professionals</a:t>
            </a:r>
            <a:br>
              <a:rPr lang="en-GB" sz="3600"/>
            </a:br>
            <a:endParaRPr sz="3600"/>
          </a:p>
        </p:txBody>
      </p:sp>
      <p:pic>
        <p:nvPicPr>
          <p:cNvPr id="2" name="Picture 1"/>
          <p:cNvPicPr>
            <a:picLocks noChangeAspect="1"/>
          </p:cNvPicPr>
          <p:nvPr/>
        </p:nvPicPr>
        <p:blipFill>
          <a:blip r:embed="rId3"/>
          <a:stretch>
            <a:fillRect/>
          </a:stretch>
        </p:blipFill>
        <p:spPr>
          <a:xfrm>
            <a:off x="4864493" y="6169092"/>
            <a:ext cx="2462997" cy="688908"/>
          </a:xfrm>
          <a:prstGeom prst="rect">
            <a:avLst/>
          </a:prstGeom>
        </p:spPr>
      </p:pic>
    </p:spTree>
    <p:extLst>
      <p:ext uri="{BB962C8B-B14F-4D97-AF65-F5344CB8AC3E}">
        <p14:creationId xmlns:p14="http://schemas.microsoft.com/office/powerpoint/2010/main" val="2621461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80ad527cd9_0_19"/>
          <p:cNvSpPr txBox="1">
            <a:spLocks noGrp="1"/>
          </p:cNvSpPr>
          <p:nvPr>
            <p:ph type="body" idx="1"/>
          </p:nvPr>
        </p:nvSpPr>
        <p:spPr>
          <a:xfrm>
            <a:off x="677050" y="788650"/>
            <a:ext cx="10515600" cy="4351200"/>
          </a:xfrm>
          <a:prstGeom prst="rect">
            <a:avLst/>
          </a:prstGeom>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endParaRPr lang="en-GB" sz="2600" smtClean="0"/>
          </a:p>
          <a:p>
            <a:pPr marL="0" lvl="0" indent="0" algn="l" rtl="0">
              <a:lnSpc>
                <a:spcPct val="107000"/>
              </a:lnSpc>
              <a:spcBef>
                <a:spcPts val="0"/>
              </a:spcBef>
              <a:spcAft>
                <a:spcPts val="0"/>
              </a:spcAft>
              <a:buNone/>
            </a:pPr>
            <a:r>
              <a:rPr lang="en-GB" sz="2600" smtClean="0"/>
              <a:t>...</a:t>
            </a:r>
            <a:r>
              <a:rPr lang="en-GB" sz="2600" dirty="0"/>
              <a:t>with medical conditions will often be </a:t>
            </a:r>
            <a:r>
              <a:rPr lang="en-GB" sz="2600" b="1" dirty="0"/>
              <a:t>best placed </a:t>
            </a:r>
            <a:r>
              <a:rPr lang="en-GB" sz="2600" dirty="0"/>
              <a:t>to provide information about how their condition affects them.</a:t>
            </a:r>
            <a:endParaRPr sz="2600" dirty="0"/>
          </a:p>
          <a:p>
            <a:pPr marL="0" lvl="0" indent="0" algn="l" rtl="0">
              <a:lnSpc>
                <a:spcPct val="107000"/>
              </a:lnSpc>
              <a:spcBef>
                <a:spcPts val="0"/>
              </a:spcBef>
              <a:spcAft>
                <a:spcPts val="0"/>
              </a:spcAft>
              <a:buNone/>
            </a:pPr>
            <a:endParaRPr sz="2600" dirty="0"/>
          </a:p>
          <a:p>
            <a:pPr marL="0" lvl="0" indent="0" algn="l" rtl="0">
              <a:lnSpc>
                <a:spcPct val="107000"/>
              </a:lnSpc>
              <a:spcBef>
                <a:spcPts val="0"/>
              </a:spcBef>
              <a:spcAft>
                <a:spcPts val="0"/>
              </a:spcAft>
              <a:buNone/>
            </a:pPr>
            <a:r>
              <a:rPr lang="en-GB" sz="2600" dirty="0"/>
              <a:t>They should be </a:t>
            </a:r>
            <a:r>
              <a:rPr lang="en-GB" sz="2600" b="1" dirty="0"/>
              <a:t>fully involved </a:t>
            </a:r>
            <a:r>
              <a:rPr lang="en-GB" sz="2600" dirty="0"/>
              <a:t>in discussions about their medical support needs and contribute as much as possible to the development of, and comply with, their individual healthcare plan.</a:t>
            </a:r>
            <a:endParaRPr sz="2600" dirty="0"/>
          </a:p>
          <a:p>
            <a:pPr marL="0" lvl="0" indent="0" algn="l" rtl="0">
              <a:lnSpc>
                <a:spcPct val="107000"/>
              </a:lnSpc>
              <a:spcBef>
                <a:spcPts val="0"/>
              </a:spcBef>
              <a:spcAft>
                <a:spcPts val="0"/>
              </a:spcAft>
              <a:buNone/>
            </a:pPr>
            <a:endParaRPr sz="2600" dirty="0"/>
          </a:p>
          <a:p>
            <a:pPr marL="0" lvl="0" indent="0" algn="l" rtl="0">
              <a:lnSpc>
                <a:spcPct val="115000"/>
              </a:lnSpc>
              <a:spcBef>
                <a:spcPts val="1200"/>
              </a:spcBef>
              <a:spcAft>
                <a:spcPts val="0"/>
              </a:spcAft>
              <a:buNone/>
            </a:pPr>
            <a:r>
              <a:rPr lang="en-GB" sz="2600" dirty="0"/>
              <a:t>Other…. will often be sensitive to the needs of those with medical conditions.</a:t>
            </a:r>
            <a:endParaRPr sz="3600" dirty="0"/>
          </a:p>
          <a:p>
            <a:pPr marL="0" lvl="0" indent="0" algn="l" rtl="0">
              <a:lnSpc>
                <a:spcPct val="107000"/>
              </a:lnSpc>
              <a:spcBef>
                <a:spcPts val="1200"/>
              </a:spcBef>
              <a:spcAft>
                <a:spcPts val="0"/>
              </a:spcAft>
              <a:buNone/>
            </a:pPr>
            <a:endParaRPr sz="2400" dirty="0"/>
          </a:p>
          <a:p>
            <a:pPr marL="0" lvl="0" indent="0" algn="l" rtl="0">
              <a:lnSpc>
                <a:spcPct val="107000"/>
              </a:lnSpc>
              <a:spcBef>
                <a:spcPts val="0"/>
              </a:spcBef>
              <a:spcAft>
                <a:spcPts val="0"/>
              </a:spcAft>
              <a:buNone/>
            </a:pPr>
            <a:endParaRPr sz="1400" dirty="0"/>
          </a:p>
          <a:p>
            <a:pPr marL="0" lvl="0" indent="0" algn="l" rtl="0">
              <a:spcBef>
                <a:spcPts val="1000"/>
              </a:spcBef>
              <a:spcAft>
                <a:spcPts val="0"/>
              </a:spcAft>
              <a:buNone/>
            </a:pPr>
            <a:endParaRPr dirty="0"/>
          </a:p>
        </p:txBody>
      </p:sp>
      <p:pic>
        <p:nvPicPr>
          <p:cNvPr id="2" name="Picture 1"/>
          <p:cNvPicPr>
            <a:picLocks noChangeAspect="1"/>
          </p:cNvPicPr>
          <p:nvPr/>
        </p:nvPicPr>
        <p:blipFill>
          <a:blip r:embed="rId3"/>
          <a:stretch>
            <a:fillRect/>
          </a:stretch>
        </p:blipFill>
        <p:spPr>
          <a:xfrm>
            <a:off x="4703351" y="6169092"/>
            <a:ext cx="2462997" cy="688908"/>
          </a:xfrm>
          <a:prstGeom prst="rect">
            <a:avLst/>
          </a:prstGeom>
        </p:spPr>
      </p:pic>
      <p:sp>
        <p:nvSpPr>
          <p:cNvPr id="3" name="TextBox 2"/>
          <p:cNvSpPr txBox="1"/>
          <p:nvPr/>
        </p:nvSpPr>
        <p:spPr>
          <a:xfrm>
            <a:off x="677050" y="346841"/>
            <a:ext cx="7063819" cy="584775"/>
          </a:xfrm>
          <a:prstGeom prst="rect">
            <a:avLst/>
          </a:prstGeom>
          <a:noFill/>
        </p:spPr>
        <p:txBody>
          <a:bodyPr wrap="square" rtlCol="0">
            <a:spAutoFit/>
          </a:bodyPr>
          <a:lstStyle/>
          <a:p>
            <a:r>
              <a:rPr lang="en-GB" sz="3200" smtClean="0"/>
              <a:t>Who</a:t>
            </a:r>
            <a:r>
              <a:rPr lang="en-GB" sz="2800" smtClean="0"/>
              <a:t>?</a:t>
            </a:r>
            <a:endParaRPr lang="en-GB" sz="2800"/>
          </a:p>
        </p:txBody>
      </p:sp>
    </p:spTree>
    <p:extLst>
      <p:ext uri="{BB962C8B-B14F-4D97-AF65-F5344CB8AC3E}">
        <p14:creationId xmlns:p14="http://schemas.microsoft.com/office/powerpoint/2010/main" val="762722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883326738b_0_0"/>
          <p:cNvSpPr txBox="1">
            <a:spLocks noGrp="1"/>
          </p:cNvSpPr>
          <p:nvPr>
            <p:ph type="title"/>
          </p:nvPr>
        </p:nvSpPr>
        <p:spPr>
          <a:xfrm>
            <a:off x="506992" y="-596425"/>
            <a:ext cx="11178000" cy="2760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a:t>What responsibilities does each party have?</a:t>
            </a:r>
            <a:endParaRPr/>
          </a:p>
        </p:txBody>
      </p:sp>
      <p:sp>
        <p:nvSpPr>
          <p:cNvPr id="479" name="Google Shape;479;g883326738b_0_0"/>
          <p:cNvSpPr txBox="1">
            <a:spLocks noGrp="1"/>
          </p:cNvSpPr>
          <p:nvPr>
            <p:ph type="body" idx="1"/>
          </p:nvPr>
        </p:nvSpPr>
        <p:spPr>
          <a:xfrm>
            <a:off x="996779" y="3428991"/>
            <a:ext cx="7087200" cy="69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None/>
            </a:pPr>
            <a:r>
              <a:rPr lang="en-GB" sz="3600">
                <a:solidFill>
                  <a:srgbClr val="FF0000"/>
                </a:solidFill>
              </a:rPr>
              <a:t>Pupils</a:t>
            </a:r>
            <a:r>
              <a:rPr lang="en-GB" sz="3600"/>
              <a:t/>
            </a:r>
            <a:br>
              <a:rPr lang="en-GB" sz="3600"/>
            </a:br>
            <a:r>
              <a:rPr lang="en-GB" sz="3600"/>
              <a:t/>
            </a:r>
            <a:br>
              <a:rPr lang="en-GB" sz="3600"/>
            </a:br>
            <a:r>
              <a:rPr lang="en-GB" sz="3600"/>
              <a:t>Parents</a:t>
            </a:r>
            <a:br>
              <a:rPr lang="en-GB" sz="3600"/>
            </a:br>
            <a:r>
              <a:rPr lang="en-GB" sz="3600"/>
              <a:t/>
            </a:r>
            <a:br>
              <a:rPr lang="en-GB" sz="3600"/>
            </a:br>
            <a:r>
              <a:rPr lang="en-GB" sz="3600"/>
              <a:t>Headteachers</a:t>
            </a:r>
            <a:br>
              <a:rPr lang="en-GB" sz="3600"/>
            </a:br>
            <a:r>
              <a:rPr lang="en-GB" sz="3600"/>
              <a:t/>
            </a:r>
            <a:br>
              <a:rPr lang="en-GB" sz="3600"/>
            </a:br>
            <a:r>
              <a:rPr lang="en-GB" sz="3600"/>
              <a:t>Governing Bodies</a:t>
            </a:r>
            <a:br>
              <a:rPr lang="en-GB" sz="3600"/>
            </a:br>
            <a:endParaRPr sz="3600"/>
          </a:p>
        </p:txBody>
      </p:sp>
      <p:sp>
        <p:nvSpPr>
          <p:cNvPr id="480" name="Google Shape;480;g883326738b_0_0"/>
          <p:cNvSpPr txBox="1">
            <a:spLocks noGrp="1"/>
          </p:cNvSpPr>
          <p:nvPr>
            <p:ph type="body" idx="1"/>
          </p:nvPr>
        </p:nvSpPr>
        <p:spPr>
          <a:xfrm>
            <a:off x="5695704" y="3428991"/>
            <a:ext cx="7087200" cy="69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None/>
            </a:pPr>
            <a:r>
              <a:rPr lang="en-GB" sz="3600"/>
              <a:t>Local Authority</a:t>
            </a:r>
            <a:br>
              <a:rPr lang="en-GB" sz="3600"/>
            </a:br>
            <a:r>
              <a:rPr lang="en-GB" sz="3600"/>
              <a:t/>
            </a:r>
            <a:br>
              <a:rPr lang="en-GB" sz="3600"/>
            </a:br>
            <a:r>
              <a:rPr lang="en-GB" sz="3600"/>
              <a:t>School Staff</a:t>
            </a:r>
            <a:br>
              <a:rPr lang="en-GB" sz="3600"/>
            </a:br>
            <a:r>
              <a:rPr lang="en-GB" sz="3600"/>
              <a:t/>
            </a:r>
            <a:br>
              <a:rPr lang="en-GB" sz="3600"/>
            </a:br>
            <a:r>
              <a:rPr lang="en-GB" sz="3600"/>
              <a:t>School Nurses</a:t>
            </a:r>
            <a:br>
              <a:rPr lang="en-GB" sz="3600"/>
            </a:br>
            <a:r>
              <a:rPr lang="en-GB" sz="3600"/>
              <a:t/>
            </a:r>
            <a:br>
              <a:rPr lang="en-GB" sz="3600"/>
            </a:br>
            <a:r>
              <a:rPr lang="en-GB" sz="3600"/>
              <a:t>Other Health Professionals</a:t>
            </a:r>
            <a:br>
              <a:rPr lang="en-GB" sz="3600"/>
            </a:br>
            <a:endParaRPr sz="3600"/>
          </a:p>
        </p:txBody>
      </p:sp>
      <p:pic>
        <p:nvPicPr>
          <p:cNvPr id="2" name="Picture 1"/>
          <p:cNvPicPr>
            <a:picLocks noChangeAspect="1"/>
          </p:cNvPicPr>
          <p:nvPr/>
        </p:nvPicPr>
        <p:blipFill>
          <a:blip r:embed="rId3"/>
          <a:stretch>
            <a:fillRect/>
          </a:stretch>
        </p:blipFill>
        <p:spPr>
          <a:xfrm>
            <a:off x="4864493" y="6169092"/>
            <a:ext cx="2462997" cy="688908"/>
          </a:xfrm>
          <a:prstGeom prst="rect">
            <a:avLst/>
          </a:prstGeom>
        </p:spPr>
      </p:pic>
    </p:spTree>
    <p:extLst>
      <p:ext uri="{BB962C8B-B14F-4D97-AF65-F5344CB8AC3E}">
        <p14:creationId xmlns:p14="http://schemas.microsoft.com/office/powerpoint/2010/main" val="3364925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g80ad527cd9_0_25"/>
          <p:cNvSpPr txBox="1">
            <a:spLocks noGrp="1"/>
          </p:cNvSpPr>
          <p:nvPr>
            <p:ph type="body" idx="1"/>
          </p:nvPr>
        </p:nvSpPr>
        <p:spPr>
          <a:xfrm>
            <a:off x="677050" y="788650"/>
            <a:ext cx="10515600" cy="4351200"/>
          </a:xfrm>
          <a:prstGeom prst="rect">
            <a:avLst/>
          </a:prstGeom>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GB" sz="2400" dirty="0"/>
              <a:t>Any member of … may be asked to provide support to pupils with medical conditions, including the administering of medicines, although they cannot be required to do so. Although administering medicines is not part of teachers’ professional duties, they should </a:t>
            </a:r>
            <a:r>
              <a:rPr lang="en-GB" sz="2400" b="1" dirty="0"/>
              <a:t>take into account the needs of pupils with medical conditions that they teach.</a:t>
            </a:r>
            <a:endParaRPr sz="2400" b="1" dirty="0"/>
          </a:p>
          <a:p>
            <a:pPr marL="0" lvl="0" indent="0" algn="l" rtl="0">
              <a:lnSpc>
                <a:spcPct val="107000"/>
              </a:lnSpc>
              <a:spcBef>
                <a:spcPts val="0"/>
              </a:spcBef>
              <a:spcAft>
                <a:spcPts val="0"/>
              </a:spcAft>
              <a:buNone/>
            </a:pPr>
            <a:endParaRPr sz="2400" dirty="0"/>
          </a:p>
          <a:p>
            <a:pPr marL="0" lvl="0" indent="0" algn="l" rtl="0">
              <a:lnSpc>
                <a:spcPct val="115000"/>
              </a:lnSpc>
              <a:spcBef>
                <a:spcPts val="1200"/>
              </a:spcBef>
              <a:spcAft>
                <a:spcPts val="0"/>
              </a:spcAft>
              <a:buNone/>
            </a:pPr>
            <a:r>
              <a:rPr lang="en-GB" sz="2400" dirty="0"/>
              <a:t>…should receive sufficient and suitable training and achieve the necessary level of competency before they take on responsibility to support children with medical conditions. Any member of … </a:t>
            </a:r>
            <a:r>
              <a:rPr lang="en-GB" sz="2400" b="1" dirty="0"/>
              <a:t>should know what to do and respond accordingly when they become aware that a pupil with a medical condition needs help</a:t>
            </a:r>
            <a:r>
              <a:rPr lang="en-GB" sz="2400" dirty="0"/>
              <a:t>.</a:t>
            </a:r>
            <a:endParaRPr sz="2600" dirty="0"/>
          </a:p>
          <a:p>
            <a:pPr marL="0" lvl="0" indent="0" algn="l" rtl="0">
              <a:lnSpc>
                <a:spcPct val="107000"/>
              </a:lnSpc>
              <a:spcBef>
                <a:spcPts val="1200"/>
              </a:spcBef>
              <a:spcAft>
                <a:spcPts val="0"/>
              </a:spcAft>
              <a:buNone/>
            </a:pPr>
            <a:endParaRPr sz="2400" dirty="0"/>
          </a:p>
          <a:p>
            <a:pPr marL="0" lvl="0" indent="0" algn="l" rtl="0">
              <a:lnSpc>
                <a:spcPct val="107000"/>
              </a:lnSpc>
              <a:spcBef>
                <a:spcPts val="0"/>
              </a:spcBef>
              <a:spcAft>
                <a:spcPts val="0"/>
              </a:spcAft>
              <a:buNone/>
            </a:pPr>
            <a:endParaRPr sz="1400" dirty="0"/>
          </a:p>
          <a:p>
            <a:pPr marL="0" lvl="0" indent="0" algn="l" rtl="0">
              <a:spcBef>
                <a:spcPts val="1000"/>
              </a:spcBef>
              <a:spcAft>
                <a:spcPts val="0"/>
              </a:spcAft>
              <a:buNone/>
            </a:pPr>
            <a:endParaRPr dirty="0"/>
          </a:p>
        </p:txBody>
      </p:sp>
      <p:pic>
        <p:nvPicPr>
          <p:cNvPr id="2" name="Picture 1"/>
          <p:cNvPicPr>
            <a:picLocks noChangeAspect="1"/>
          </p:cNvPicPr>
          <p:nvPr/>
        </p:nvPicPr>
        <p:blipFill>
          <a:blip r:embed="rId3"/>
          <a:stretch>
            <a:fillRect/>
          </a:stretch>
        </p:blipFill>
        <p:spPr>
          <a:xfrm>
            <a:off x="4990625" y="6169092"/>
            <a:ext cx="2462997" cy="688908"/>
          </a:xfrm>
          <a:prstGeom prst="rect">
            <a:avLst/>
          </a:prstGeom>
        </p:spPr>
      </p:pic>
    </p:spTree>
    <p:extLst>
      <p:ext uri="{BB962C8B-B14F-4D97-AF65-F5344CB8AC3E}">
        <p14:creationId xmlns:p14="http://schemas.microsoft.com/office/powerpoint/2010/main" val="1167236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883326738b_0_0"/>
          <p:cNvSpPr txBox="1">
            <a:spLocks noGrp="1"/>
          </p:cNvSpPr>
          <p:nvPr>
            <p:ph type="title"/>
          </p:nvPr>
        </p:nvSpPr>
        <p:spPr>
          <a:xfrm>
            <a:off x="506992" y="-596425"/>
            <a:ext cx="11178000" cy="2760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a:t>What responsibilities does each party have?</a:t>
            </a:r>
            <a:endParaRPr/>
          </a:p>
        </p:txBody>
      </p:sp>
      <p:sp>
        <p:nvSpPr>
          <p:cNvPr id="479" name="Google Shape;479;g883326738b_0_0"/>
          <p:cNvSpPr txBox="1">
            <a:spLocks noGrp="1"/>
          </p:cNvSpPr>
          <p:nvPr>
            <p:ph type="body" idx="1"/>
          </p:nvPr>
        </p:nvSpPr>
        <p:spPr>
          <a:xfrm>
            <a:off x="996779" y="3428991"/>
            <a:ext cx="7087200" cy="69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None/>
            </a:pPr>
            <a:r>
              <a:rPr lang="en-GB" sz="3600"/>
              <a:t>Pupils</a:t>
            </a:r>
            <a:br>
              <a:rPr lang="en-GB" sz="3600"/>
            </a:br>
            <a:r>
              <a:rPr lang="en-GB" sz="3600"/>
              <a:t/>
            </a:r>
            <a:br>
              <a:rPr lang="en-GB" sz="3600"/>
            </a:br>
            <a:r>
              <a:rPr lang="en-GB" sz="3600"/>
              <a:t>Parents</a:t>
            </a:r>
            <a:br>
              <a:rPr lang="en-GB" sz="3600"/>
            </a:br>
            <a:r>
              <a:rPr lang="en-GB" sz="3600"/>
              <a:t/>
            </a:r>
            <a:br>
              <a:rPr lang="en-GB" sz="3600"/>
            </a:br>
            <a:r>
              <a:rPr lang="en-GB" sz="3600"/>
              <a:t>Headteachers</a:t>
            </a:r>
            <a:br>
              <a:rPr lang="en-GB" sz="3600"/>
            </a:br>
            <a:r>
              <a:rPr lang="en-GB" sz="3600"/>
              <a:t/>
            </a:r>
            <a:br>
              <a:rPr lang="en-GB" sz="3600"/>
            </a:br>
            <a:r>
              <a:rPr lang="en-GB" sz="3600"/>
              <a:t>Governing Bodies</a:t>
            </a:r>
            <a:br>
              <a:rPr lang="en-GB" sz="3600"/>
            </a:br>
            <a:endParaRPr sz="3600"/>
          </a:p>
        </p:txBody>
      </p:sp>
      <p:sp>
        <p:nvSpPr>
          <p:cNvPr id="480" name="Google Shape;480;g883326738b_0_0"/>
          <p:cNvSpPr txBox="1">
            <a:spLocks noGrp="1"/>
          </p:cNvSpPr>
          <p:nvPr>
            <p:ph type="body" idx="1"/>
          </p:nvPr>
        </p:nvSpPr>
        <p:spPr>
          <a:xfrm>
            <a:off x="5695704" y="3428991"/>
            <a:ext cx="7087200" cy="69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None/>
            </a:pPr>
            <a:r>
              <a:rPr lang="en-GB" sz="3600"/>
              <a:t>Local Authority</a:t>
            </a:r>
            <a:br>
              <a:rPr lang="en-GB" sz="3600"/>
            </a:br>
            <a:r>
              <a:rPr lang="en-GB" sz="3600"/>
              <a:t/>
            </a:r>
            <a:br>
              <a:rPr lang="en-GB" sz="3600"/>
            </a:br>
            <a:r>
              <a:rPr lang="en-GB" sz="3600">
                <a:solidFill>
                  <a:srgbClr val="FF0000"/>
                </a:solidFill>
              </a:rPr>
              <a:t>School Staff</a:t>
            </a:r>
            <a:br>
              <a:rPr lang="en-GB" sz="3600">
                <a:solidFill>
                  <a:srgbClr val="FF0000"/>
                </a:solidFill>
              </a:rPr>
            </a:br>
            <a:r>
              <a:rPr lang="en-GB" sz="3600"/>
              <a:t/>
            </a:r>
            <a:br>
              <a:rPr lang="en-GB" sz="3600"/>
            </a:br>
            <a:r>
              <a:rPr lang="en-GB" sz="3600"/>
              <a:t>School Nurses</a:t>
            </a:r>
            <a:br>
              <a:rPr lang="en-GB" sz="3600"/>
            </a:br>
            <a:r>
              <a:rPr lang="en-GB" sz="3600"/>
              <a:t/>
            </a:r>
            <a:br>
              <a:rPr lang="en-GB" sz="3600"/>
            </a:br>
            <a:r>
              <a:rPr lang="en-GB" sz="3600"/>
              <a:t>Other Health Professionals</a:t>
            </a:r>
            <a:br>
              <a:rPr lang="en-GB" sz="3600"/>
            </a:br>
            <a:endParaRPr sz="3600"/>
          </a:p>
        </p:txBody>
      </p:sp>
      <p:pic>
        <p:nvPicPr>
          <p:cNvPr id="2" name="Picture 1"/>
          <p:cNvPicPr>
            <a:picLocks noChangeAspect="1"/>
          </p:cNvPicPr>
          <p:nvPr/>
        </p:nvPicPr>
        <p:blipFill>
          <a:blip r:embed="rId3"/>
          <a:stretch>
            <a:fillRect/>
          </a:stretch>
        </p:blipFill>
        <p:spPr>
          <a:xfrm>
            <a:off x="4864493" y="6169092"/>
            <a:ext cx="2462997" cy="688908"/>
          </a:xfrm>
          <a:prstGeom prst="rect">
            <a:avLst/>
          </a:prstGeom>
        </p:spPr>
      </p:pic>
    </p:spTree>
    <p:extLst>
      <p:ext uri="{BB962C8B-B14F-4D97-AF65-F5344CB8AC3E}">
        <p14:creationId xmlns:p14="http://schemas.microsoft.com/office/powerpoint/2010/main" val="3061842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80ad527cd9_0_31"/>
          <p:cNvSpPr txBox="1">
            <a:spLocks noGrp="1"/>
          </p:cNvSpPr>
          <p:nvPr>
            <p:ph type="body" idx="1"/>
          </p:nvPr>
        </p:nvSpPr>
        <p:spPr>
          <a:xfrm>
            <a:off x="677050" y="331450"/>
            <a:ext cx="10515600" cy="43512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GB" sz="2400" dirty="0"/>
              <a:t>Every school has access to … services. They are responsible for notifying the school when a child has been identified as having a medical condition which will require support in school. </a:t>
            </a:r>
            <a:r>
              <a:rPr lang="en-GB" sz="2400" b="1" dirty="0"/>
              <a:t>Wherever possible, they should do this before the child starts at the school.</a:t>
            </a:r>
            <a:r>
              <a:rPr lang="en-GB" sz="2400" dirty="0"/>
              <a:t> They would not usually have an extensive role in ensuring that schools are taking appropriate steps to support children with medical conditions, but may </a:t>
            </a:r>
            <a:r>
              <a:rPr lang="en-GB" sz="2400" b="1" dirty="0"/>
              <a:t>support staff on implementing a child’s individual healthcare plan </a:t>
            </a:r>
            <a:r>
              <a:rPr lang="en-GB" sz="2400" dirty="0"/>
              <a:t>and provide advice and liaison, for example on training. School … can liaise with lead clinicians locally on appropriate support for the child and associated staff training needs; for example, there are good models of local specialist … teams </a:t>
            </a:r>
            <a:r>
              <a:rPr lang="en-GB" sz="2400" b="1" dirty="0"/>
              <a:t>offering training to local school staff</a:t>
            </a:r>
            <a:r>
              <a:rPr lang="en-GB" sz="2400" dirty="0"/>
              <a:t>, hosted by a local school. </a:t>
            </a:r>
            <a:r>
              <a:rPr lang="en-GB" sz="2400"/>
              <a:t>Community </a:t>
            </a:r>
            <a:r>
              <a:rPr lang="en-GB" sz="2400" smtClean="0"/>
              <a:t>……..will </a:t>
            </a:r>
            <a:r>
              <a:rPr lang="en-GB" sz="2400" dirty="0"/>
              <a:t>also be a valuable potential resource for a school seeking advice and support in relation to children with a medical condition.</a:t>
            </a:r>
            <a:endParaRPr sz="3600" dirty="0"/>
          </a:p>
          <a:p>
            <a:pPr marL="0" lvl="0" indent="0" algn="l" rtl="0">
              <a:lnSpc>
                <a:spcPct val="107000"/>
              </a:lnSpc>
              <a:spcBef>
                <a:spcPts val="1200"/>
              </a:spcBef>
              <a:spcAft>
                <a:spcPts val="0"/>
              </a:spcAft>
              <a:buNone/>
            </a:pPr>
            <a:endParaRPr sz="2400" dirty="0"/>
          </a:p>
          <a:p>
            <a:pPr marL="0" lvl="0" indent="0" algn="l" rtl="0">
              <a:lnSpc>
                <a:spcPct val="107000"/>
              </a:lnSpc>
              <a:spcBef>
                <a:spcPts val="0"/>
              </a:spcBef>
              <a:spcAft>
                <a:spcPts val="0"/>
              </a:spcAft>
              <a:buNone/>
            </a:pPr>
            <a:endParaRPr sz="1400" dirty="0"/>
          </a:p>
          <a:p>
            <a:pPr marL="0" lvl="0" indent="0" algn="l" rtl="0">
              <a:spcBef>
                <a:spcPts val="1000"/>
              </a:spcBef>
              <a:spcAft>
                <a:spcPts val="0"/>
              </a:spcAft>
              <a:buNone/>
            </a:pPr>
            <a:endParaRPr dirty="0"/>
          </a:p>
        </p:txBody>
      </p:sp>
      <p:pic>
        <p:nvPicPr>
          <p:cNvPr id="2" name="Picture 1"/>
          <p:cNvPicPr>
            <a:picLocks noChangeAspect="1"/>
          </p:cNvPicPr>
          <p:nvPr/>
        </p:nvPicPr>
        <p:blipFill>
          <a:blip r:embed="rId3"/>
          <a:stretch>
            <a:fillRect/>
          </a:stretch>
        </p:blipFill>
        <p:spPr>
          <a:xfrm>
            <a:off x="4832970" y="6169092"/>
            <a:ext cx="2462997" cy="688908"/>
          </a:xfrm>
          <a:prstGeom prst="rect">
            <a:avLst/>
          </a:prstGeom>
        </p:spPr>
      </p:pic>
    </p:spTree>
    <p:extLst>
      <p:ext uri="{BB962C8B-B14F-4D97-AF65-F5344CB8AC3E}">
        <p14:creationId xmlns:p14="http://schemas.microsoft.com/office/powerpoint/2010/main" val="2820334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883326738b_0_0"/>
          <p:cNvSpPr txBox="1">
            <a:spLocks noGrp="1"/>
          </p:cNvSpPr>
          <p:nvPr>
            <p:ph type="title"/>
          </p:nvPr>
        </p:nvSpPr>
        <p:spPr>
          <a:xfrm>
            <a:off x="506992" y="-596425"/>
            <a:ext cx="11178000" cy="2760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a:t>What responsibilities does each party have?</a:t>
            </a:r>
            <a:endParaRPr/>
          </a:p>
        </p:txBody>
      </p:sp>
      <p:sp>
        <p:nvSpPr>
          <p:cNvPr id="479" name="Google Shape;479;g883326738b_0_0"/>
          <p:cNvSpPr txBox="1">
            <a:spLocks noGrp="1"/>
          </p:cNvSpPr>
          <p:nvPr>
            <p:ph type="body" idx="1"/>
          </p:nvPr>
        </p:nvSpPr>
        <p:spPr>
          <a:xfrm>
            <a:off x="996779" y="3428991"/>
            <a:ext cx="7087200" cy="69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None/>
            </a:pPr>
            <a:r>
              <a:rPr lang="en-GB" sz="3600"/>
              <a:t>Pupils</a:t>
            </a:r>
            <a:br>
              <a:rPr lang="en-GB" sz="3600"/>
            </a:br>
            <a:r>
              <a:rPr lang="en-GB" sz="3600"/>
              <a:t/>
            </a:r>
            <a:br>
              <a:rPr lang="en-GB" sz="3600"/>
            </a:br>
            <a:r>
              <a:rPr lang="en-GB" sz="3600"/>
              <a:t>Parents</a:t>
            </a:r>
            <a:br>
              <a:rPr lang="en-GB" sz="3600"/>
            </a:br>
            <a:r>
              <a:rPr lang="en-GB" sz="3600"/>
              <a:t/>
            </a:r>
            <a:br>
              <a:rPr lang="en-GB" sz="3600"/>
            </a:br>
            <a:r>
              <a:rPr lang="en-GB" sz="3600"/>
              <a:t>Headteachers</a:t>
            </a:r>
            <a:br>
              <a:rPr lang="en-GB" sz="3600"/>
            </a:br>
            <a:r>
              <a:rPr lang="en-GB" sz="3600"/>
              <a:t/>
            </a:r>
            <a:br>
              <a:rPr lang="en-GB" sz="3600"/>
            </a:br>
            <a:r>
              <a:rPr lang="en-GB" sz="3600"/>
              <a:t>Governing Bodies</a:t>
            </a:r>
            <a:br>
              <a:rPr lang="en-GB" sz="3600"/>
            </a:br>
            <a:endParaRPr sz="3600"/>
          </a:p>
        </p:txBody>
      </p:sp>
      <p:sp>
        <p:nvSpPr>
          <p:cNvPr id="480" name="Google Shape;480;g883326738b_0_0"/>
          <p:cNvSpPr txBox="1">
            <a:spLocks noGrp="1"/>
          </p:cNvSpPr>
          <p:nvPr>
            <p:ph type="body" idx="1"/>
          </p:nvPr>
        </p:nvSpPr>
        <p:spPr>
          <a:xfrm>
            <a:off x="5695704" y="3428991"/>
            <a:ext cx="7087200" cy="69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None/>
            </a:pPr>
            <a:r>
              <a:rPr lang="en-GB" sz="3600"/>
              <a:t>Local Authority</a:t>
            </a:r>
            <a:br>
              <a:rPr lang="en-GB" sz="3600"/>
            </a:br>
            <a:r>
              <a:rPr lang="en-GB" sz="3600"/>
              <a:t/>
            </a:r>
            <a:br>
              <a:rPr lang="en-GB" sz="3600"/>
            </a:br>
            <a:r>
              <a:rPr lang="en-GB" sz="3600"/>
              <a:t>School Staff</a:t>
            </a:r>
            <a:br>
              <a:rPr lang="en-GB" sz="3600"/>
            </a:br>
            <a:r>
              <a:rPr lang="en-GB" sz="3600"/>
              <a:t/>
            </a:r>
            <a:br>
              <a:rPr lang="en-GB" sz="3600"/>
            </a:br>
            <a:r>
              <a:rPr lang="en-GB" sz="3600">
                <a:solidFill>
                  <a:srgbClr val="FF0000"/>
                </a:solidFill>
              </a:rPr>
              <a:t>School Nurses</a:t>
            </a:r>
            <a:br>
              <a:rPr lang="en-GB" sz="3600">
                <a:solidFill>
                  <a:srgbClr val="FF0000"/>
                </a:solidFill>
              </a:rPr>
            </a:br>
            <a:r>
              <a:rPr lang="en-GB" sz="3600"/>
              <a:t/>
            </a:r>
            <a:br>
              <a:rPr lang="en-GB" sz="3600"/>
            </a:br>
            <a:r>
              <a:rPr lang="en-GB" sz="3600"/>
              <a:t>Other Health Professionals</a:t>
            </a:r>
            <a:br>
              <a:rPr lang="en-GB" sz="3600"/>
            </a:br>
            <a:endParaRPr sz="3600"/>
          </a:p>
        </p:txBody>
      </p:sp>
      <p:pic>
        <p:nvPicPr>
          <p:cNvPr id="2" name="Picture 1"/>
          <p:cNvPicPr>
            <a:picLocks noChangeAspect="1"/>
          </p:cNvPicPr>
          <p:nvPr/>
        </p:nvPicPr>
        <p:blipFill>
          <a:blip r:embed="rId3"/>
          <a:stretch>
            <a:fillRect/>
          </a:stretch>
        </p:blipFill>
        <p:spPr>
          <a:xfrm>
            <a:off x="4864493" y="6169092"/>
            <a:ext cx="2462997" cy="688908"/>
          </a:xfrm>
          <a:prstGeom prst="rect">
            <a:avLst/>
          </a:prstGeom>
        </p:spPr>
      </p:pic>
    </p:spTree>
    <p:extLst>
      <p:ext uri="{BB962C8B-B14F-4D97-AF65-F5344CB8AC3E}">
        <p14:creationId xmlns:p14="http://schemas.microsoft.com/office/powerpoint/2010/main" val="626763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g80ad527cd9_0_37"/>
          <p:cNvSpPr txBox="1">
            <a:spLocks noGrp="1"/>
          </p:cNvSpPr>
          <p:nvPr>
            <p:ph type="body" idx="1"/>
          </p:nvPr>
        </p:nvSpPr>
        <p:spPr>
          <a:xfrm>
            <a:off x="677050" y="1017250"/>
            <a:ext cx="10515600" cy="4351200"/>
          </a:xfrm>
          <a:prstGeom prst="rect">
            <a:avLst/>
          </a:prstGeom>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GB" sz="2700"/>
              <a:t>Other …, including GPs and paediatricians, should notify the school nurse when a child has been identified as having a medical condition that will require support at school. They may provide advice on developing individual healthcare plans.</a:t>
            </a:r>
            <a:endParaRPr sz="2700"/>
          </a:p>
          <a:p>
            <a:pPr marL="0" lvl="0" indent="0" algn="l" rtl="0">
              <a:lnSpc>
                <a:spcPct val="107000"/>
              </a:lnSpc>
              <a:spcBef>
                <a:spcPts val="0"/>
              </a:spcBef>
              <a:spcAft>
                <a:spcPts val="0"/>
              </a:spcAft>
              <a:buNone/>
            </a:pPr>
            <a:endParaRPr sz="2700"/>
          </a:p>
          <a:p>
            <a:pPr marL="0" lvl="0" indent="0" algn="l" rtl="0">
              <a:lnSpc>
                <a:spcPct val="115000"/>
              </a:lnSpc>
              <a:spcBef>
                <a:spcPts val="1200"/>
              </a:spcBef>
              <a:spcAft>
                <a:spcPts val="0"/>
              </a:spcAft>
              <a:buNone/>
            </a:pPr>
            <a:r>
              <a:rPr lang="en-GB" sz="2700"/>
              <a:t>Specialist local health teams may be able to provide support in schools for children with particular conditions (e.g. asthma, diabetes, epilepsy).</a:t>
            </a:r>
            <a:endParaRPr sz="3700"/>
          </a:p>
          <a:p>
            <a:pPr marL="0" lvl="0" indent="0" algn="l" rtl="0">
              <a:lnSpc>
                <a:spcPct val="107000"/>
              </a:lnSpc>
              <a:spcBef>
                <a:spcPts val="1200"/>
              </a:spcBef>
              <a:spcAft>
                <a:spcPts val="0"/>
              </a:spcAft>
              <a:buNone/>
            </a:pPr>
            <a:endParaRPr sz="2400"/>
          </a:p>
          <a:p>
            <a:pPr marL="0" lvl="0" indent="0" algn="l" rtl="0">
              <a:lnSpc>
                <a:spcPct val="107000"/>
              </a:lnSpc>
              <a:spcBef>
                <a:spcPts val="0"/>
              </a:spcBef>
              <a:spcAft>
                <a:spcPts val="0"/>
              </a:spcAft>
              <a:buNone/>
            </a:pPr>
            <a:endParaRPr sz="1400"/>
          </a:p>
          <a:p>
            <a:pPr marL="0" lvl="0" indent="0" algn="l" rtl="0">
              <a:spcBef>
                <a:spcPts val="1000"/>
              </a:spcBef>
              <a:spcAft>
                <a:spcPts val="0"/>
              </a:spcAft>
              <a:buNone/>
            </a:pPr>
            <a:endParaRPr/>
          </a:p>
        </p:txBody>
      </p:sp>
      <p:pic>
        <p:nvPicPr>
          <p:cNvPr id="2" name="Picture 1"/>
          <p:cNvPicPr>
            <a:picLocks noChangeAspect="1"/>
          </p:cNvPicPr>
          <p:nvPr/>
        </p:nvPicPr>
        <p:blipFill>
          <a:blip r:embed="rId3"/>
          <a:stretch>
            <a:fillRect/>
          </a:stretch>
        </p:blipFill>
        <p:spPr>
          <a:xfrm>
            <a:off x="5006391" y="6169092"/>
            <a:ext cx="2462997" cy="688908"/>
          </a:xfrm>
          <a:prstGeom prst="rect">
            <a:avLst/>
          </a:prstGeom>
        </p:spPr>
      </p:pic>
    </p:spTree>
    <p:extLst>
      <p:ext uri="{BB962C8B-B14F-4D97-AF65-F5344CB8AC3E}">
        <p14:creationId xmlns:p14="http://schemas.microsoft.com/office/powerpoint/2010/main" val="2455599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883326738b_0_0"/>
          <p:cNvSpPr txBox="1">
            <a:spLocks noGrp="1"/>
          </p:cNvSpPr>
          <p:nvPr>
            <p:ph type="title"/>
          </p:nvPr>
        </p:nvSpPr>
        <p:spPr>
          <a:xfrm>
            <a:off x="506992" y="-596425"/>
            <a:ext cx="11178000" cy="2760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a:t>What responsibilities does each party have?</a:t>
            </a:r>
            <a:endParaRPr/>
          </a:p>
        </p:txBody>
      </p:sp>
      <p:sp>
        <p:nvSpPr>
          <p:cNvPr id="479" name="Google Shape;479;g883326738b_0_0"/>
          <p:cNvSpPr txBox="1">
            <a:spLocks noGrp="1"/>
          </p:cNvSpPr>
          <p:nvPr>
            <p:ph type="body" idx="1"/>
          </p:nvPr>
        </p:nvSpPr>
        <p:spPr>
          <a:xfrm>
            <a:off x="996779" y="3428991"/>
            <a:ext cx="7087200" cy="69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None/>
            </a:pPr>
            <a:r>
              <a:rPr lang="en-GB" sz="3600"/>
              <a:t>Pupils</a:t>
            </a:r>
            <a:br>
              <a:rPr lang="en-GB" sz="3600"/>
            </a:br>
            <a:r>
              <a:rPr lang="en-GB" sz="3600"/>
              <a:t/>
            </a:r>
            <a:br>
              <a:rPr lang="en-GB" sz="3600"/>
            </a:br>
            <a:r>
              <a:rPr lang="en-GB" sz="3600"/>
              <a:t>Parents</a:t>
            </a:r>
            <a:br>
              <a:rPr lang="en-GB" sz="3600"/>
            </a:br>
            <a:r>
              <a:rPr lang="en-GB" sz="3600"/>
              <a:t/>
            </a:r>
            <a:br>
              <a:rPr lang="en-GB" sz="3600"/>
            </a:br>
            <a:r>
              <a:rPr lang="en-GB" sz="3600"/>
              <a:t>Headteachers</a:t>
            </a:r>
            <a:br>
              <a:rPr lang="en-GB" sz="3600"/>
            </a:br>
            <a:r>
              <a:rPr lang="en-GB" sz="3600"/>
              <a:t/>
            </a:r>
            <a:br>
              <a:rPr lang="en-GB" sz="3600"/>
            </a:br>
            <a:r>
              <a:rPr lang="en-GB" sz="3600"/>
              <a:t>Governing Bodies</a:t>
            </a:r>
            <a:br>
              <a:rPr lang="en-GB" sz="3600"/>
            </a:br>
            <a:endParaRPr sz="3600"/>
          </a:p>
        </p:txBody>
      </p:sp>
      <p:sp>
        <p:nvSpPr>
          <p:cNvPr id="480" name="Google Shape;480;g883326738b_0_0"/>
          <p:cNvSpPr txBox="1">
            <a:spLocks noGrp="1"/>
          </p:cNvSpPr>
          <p:nvPr>
            <p:ph type="body" idx="1"/>
          </p:nvPr>
        </p:nvSpPr>
        <p:spPr>
          <a:xfrm>
            <a:off x="5695704" y="3428991"/>
            <a:ext cx="7087200" cy="69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None/>
            </a:pPr>
            <a:r>
              <a:rPr lang="en-GB" sz="3600"/>
              <a:t>Local Authority</a:t>
            </a:r>
            <a:br>
              <a:rPr lang="en-GB" sz="3600"/>
            </a:br>
            <a:r>
              <a:rPr lang="en-GB" sz="3600"/>
              <a:t/>
            </a:r>
            <a:br>
              <a:rPr lang="en-GB" sz="3600"/>
            </a:br>
            <a:r>
              <a:rPr lang="en-GB" sz="3600"/>
              <a:t>School Staff</a:t>
            </a:r>
            <a:br>
              <a:rPr lang="en-GB" sz="3600"/>
            </a:br>
            <a:r>
              <a:rPr lang="en-GB" sz="3600"/>
              <a:t/>
            </a:r>
            <a:br>
              <a:rPr lang="en-GB" sz="3600"/>
            </a:br>
            <a:r>
              <a:rPr lang="en-GB" sz="3600"/>
              <a:t>School Nurses</a:t>
            </a:r>
            <a:br>
              <a:rPr lang="en-GB" sz="3600"/>
            </a:br>
            <a:r>
              <a:rPr lang="en-GB" sz="3600"/>
              <a:t/>
            </a:r>
            <a:br>
              <a:rPr lang="en-GB" sz="3600"/>
            </a:br>
            <a:r>
              <a:rPr lang="en-GB" sz="3600">
                <a:solidFill>
                  <a:srgbClr val="FF0000"/>
                </a:solidFill>
              </a:rPr>
              <a:t>Other Health Professionals</a:t>
            </a:r>
            <a:br>
              <a:rPr lang="en-GB" sz="3600">
                <a:solidFill>
                  <a:srgbClr val="FF0000"/>
                </a:solidFill>
              </a:rPr>
            </a:br>
            <a:endParaRPr sz="3600">
              <a:solidFill>
                <a:srgbClr val="FF0000"/>
              </a:solidFill>
            </a:endParaRPr>
          </a:p>
        </p:txBody>
      </p:sp>
      <p:pic>
        <p:nvPicPr>
          <p:cNvPr id="2" name="Picture 1"/>
          <p:cNvPicPr>
            <a:picLocks noChangeAspect="1"/>
          </p:cNvPicPr>
          <p:nvPr/>
        </p:nvPicPr>
        <p:blipFill>
          <a:blip r:embed="rId3"/>
          <a:stretch>
            <a:fillRect/>
          </a:stretch>
        </p:blipFill>
        <p:spPr>
          <a:xfrm>
            <a:off x="4864493" y="6169092"/>
            <a:ext cx="2462997" cy="688908"/>
          </a:xfrm>
          <a:prstGeom prst="rect">
            <a:avLst/>
          </a:prstGeom>
        </p:spPr>
      </p:pic>
    </p:spTree>
    <p:extLst>
      <p:ext uri="{BB962C8B-B14F-4D97-AF65-F5344CB8AC3E}">
        <p14:creationId xmlns:p14="http://schemas.microsoft.com/office/powerpoint/2010/main" val="4258335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a:spLocks noGrp="1"/>
          </p:cNvSpPr>
          <p:nvPr>
            <p:ph type="title"/>
          </p:nvPr>
        </p:nvSpPr>
        <p:spPr>
          <a:xfrm>
            <a:off x="2731108" y="806617"/>
            <a:ext cx="6739136" cy="2387918"/>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6600"/>
              <a:buFont typeface="Calibri"/>
              <a:buNone/>
            </a:pPr>
            <a:r>
              <a:rPr lang="en-GB" sz="6600" dirty="0"/>
              <a:t>Statutory Guidance for Medical Needs in Schools</a:t>
            </a:r>
            <a:endParaRPr dirty="0"/>
          </a:p>
        </p:txBody>
      </p:sp>
      <p:sp>
        <p:nvSpPr>
          <p:cNvPr id="117" name="Google Shape;117;p4"/>
          <p:cNvSpPr txBox="1">
            <a:spLocks noGrp="1"/>
          </p:cNvSpPr>
          <p:nvPr>
            <p:ph type="body" idx="1"/>
          </p:nvPr>
        </p:nvSpPr>
        <p:spPr>
          <a:xfrm>
            <a:off x="2647700" y="3429000"/>
            <a:ext cx="7490700" cy="2298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888888"/>
              </a:buClr>
              <a:buSzPts val="2400"/>
              <a:buNone/>
            </a:pPr>
            <a:r>
              <a:rPr lang="en-GB" b="1" dirty="0">
                <a:solidFill>
                  <a:schemeClr val="dk1"/>
                </a:solidFill>
              </a:rPr>
              <a:t>Kate Kingsford-</a:t>
            </a:r>
            <a:r>
              <a:rPr lang="en-GB" b="1" dirty="0" err="1">
                <a:solidFill>
                  <a:schemeClr val="dk1"/>
                </a:solidFill>
              </a:rPr>
              <a:t>Bere</a:t>
            </a:r>
            <a:endParaRPr b="1" dirty="0">
              <a:solidFill>
                <a:schemeClr val="dk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7726" y="6142784"/>
            <a:ext cx="2465899" cy="68780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g80ad527cd9_0_43"/>
          <p:cNvSpPr txBox="1">
            <a:spLocks noGrp="1"/>
          </p:cNvSpPr>
          <p:nvPr>
            <p:ph type="body" idx="1"/>
          </p:nvPr>
        </p:nvSpPr>
        <p:spPr>
          <a:xfrm>
            <a:off x="384708" y="232309"/>
            <a:ext cx="10515600" cy="4351200"/>
          </a:xfrm>
          <a:prstGeom prst="rect">
            <a:avLst/>
          </a:prstGeom>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GB" sz="1900" dirty="0"/>
              <a:t>… are </a:t>
            </a:r>
            <a:r>
              <a:rPr lang="en-GB" sz="1900" b="1" dirty="0"/>
              <a:t>commissioners of school nurses</a:t>
            </a:r>
            <a:r>
              <a:rPr lang="en-GB" sz="1900" dirty="0"/>
              <a:t> for maintained schools and academies. Under Section 10 of the Children Act 2004, they have a </a:t>
            </a:r>
            <a:r>
              <a:rPr lang="en-GB" sz="1900" b="1" dirty="0"/>
              <a:t>duty to promote co-operation between relevant partners </a:t>
            </a:r>
            <a:r>
              <a:rPr lang="en-GB" sz="1900" dirty="0"/>
              <a:t>– such as governing bodies of maintained schools, proprietors of academies, clinical commissioning groups and NHS England – with a view to improving the wellbeing of children with regard to their physical and mental health, and their education, training and recreation.</a:t>
            </a:r>
            <a:endParaRPr sz="1900" dirty="0"/>
          </a:p>
          <a:p>
            <a:pPr marL="0" lvl="0" indent="0" algn="l" rtl="0">
              <a:lnSpc>
                <a:spcPct val="107000"/>
              </a:lnSpc>
              <a:spcBef>
                <a:spcPts val="0"/>
              </a:spcBef>
              <a:spcAft>
                <a:spcPts val="0"/>
              </a:spcAft>
              <a:buNone/>
            </a:pPr>
            <a:endParaRPr sz="1900" dirty="0"/>
          </a:p>
          <a:p>
            <a:pPr marL="0" lvl="0" indent="0" algn="l" rtl="0">
              <a:lnSpc>
                <a:spcPct val="107000"/>
              </a:lnSpc>
              <a:spcBef>
                <a:spcPts val="0"/>
              </a:spcBef>
              <a:spcAft>
                <a:spcPts val="0"/>
              </a:spcAft>
              <a:buNone/>
            </a:pPr>
            <a:r>
              <a:rPr lang="en-GB" sz="1900" dirty="0"/>
              <a:t>…and clinical commissioning groups (CCGs) </a:t>
            </a:r>
            <a:r>
              <a:rPr lang="en-GB" sz="1900" b="1" dirty="0"/>
              <a:t>must</a:t>
            </a:r>
            <a:r>
              <a:rPr lang="en-GB" sz="1900" dirty="0"/>
              <a:t> make joint commissioning agreements for education, health and care provision for children and young people with SEN or disabilities (Section 26 of the Children and Families Act 2014).</a:t>
            </a:r>
            <a:endParaRPr sz="1900" dirty="0"/>
          </a:p>
          <a:p>
            <a:pPr marL="0" lvl="0" indent="0" algn="l" rtl="0">
              <a:lnSpc>
                <a:spcPct val="107000"/>
              </a:lnSpc>
              <a:spcBef>
                <a:spcPts val="0"/>
              </a:spcBef>
              <a:spcAft>
                <a:spcPts val="0"/>
              </a:spcAft>
              <a:buNone/>
            </a:pPr>
            <a:endParaRPr sz="1900" dirty="0"/>
          </a:p>
          <a:p>
            <a:pPr marL="0" lvl="0" indent="0" algn="l" rtl="0">
              <a:lnSpc>
                <a:spcPct val="107000"/>
              </a:lnSpc>
              <a:spcBef>
                <a:spcPts val="0"/>
              </a:spcBef>
              <a:spcAft>
                <a:spcPts val="0"/>
              </a:spcAft>
              <a:buNone/>
            </a:pPr>
            <a:r>
              <a:rPr lang="en-GB" sz="1900" dirty="0"/>
              <a:t>…</a:t>
            </a:r>
            <a:r>
              <a:rPr lang="en-GB" sz="1900" b="1" dirty="0"/>
              <a:t>should provide support, advice and guidance, including suitable training for school staff</a:t>
            </a:r>
            <a:r>
              <a:rPr lang="en-GB" sz="1900" dirty="0"/>
              <a:t>, to ensure that the support specified within individual healthcare plans can be delivered </a:t>
            </a:r>
            <a:r>
              <a:rPr lang="en-GB" sz="1900"/>
              <a:t>effectively</a:t>
            </a:r>
            <a:r>
              <a:rPr lang="en-GB" sz="1900" smtClean="0"/>
              <a:t>.</a:t>
            </a:r>
            <a:endParaRPr sz="1900" dirty="0"/>
          </a:p>
          <a:p>
            <a:pPr marL="0" lvl="0" indent="0" algn="l" rtl="0">
              <a:lnSpc>
                <a:spcPct val="115000"/>
              </a:lnSpc>
              <a:spcBef>
                <a:spcPts val="1200"/>
              </a:spcBef>
              <a:spcAft>
                <a:spcPts val="0"/>
              </a:spcAft>
              <a:buNone/>
            </a:pPr>
            <a:r>
              <a:rPr lang="en-GB" sz="1900" dirty="0"/>
              <a:t>…should work with schools to support pupils with medical conditions to attend full-time. </a:t>
            </a:r>
            <a:r>
              <a:rPr lang="en-GB" sz="1900" b="1" dirty="0"/>
              <a:t>Where pupils would not receive a suitable education in a mainstream school because of their health needs, the … has a duty to make other arrangements.</a:t>
            </a:r>
            <a:r>
              <a:rPr lang="en-GB" sz="1900" dirty="0"/>
              <a:t> </a:t>
            </a:r>
            <a:r>
              <a:rPr lang="en-GB" sz="1900" b="1" dirty="0"/>
              <a:t>Statutory guidance for … sets out that they should be ready to make arrangements </a:t>
            </a:r>
            <a:r>
              <a:rPr lang="en-GB" sz="1900" b="1"/>
              <a:t>under this </a:t>
            </a:r>
            <a:r>
              <a:rPr lang="en-GB" sz="1900" b="1" dirty="0"/>
              <a:t>duty when it is clear that a child will be away from school for 15 days or more because of a medical condition</a:t>
            </a:r>
            <a:r>
              <a:rPr lang="en-GB" sz="1900" dirty="0"/>
              <a:t> (whether consecutive or cumulative across the school year).</a:t>
            </a:r>
            <a:endParaRPr sz="3200" dirty="0"/>
          </a:p>
          <a:p>
            <a:pPr marL="0" lvl="0" indent="0" algn="l" rtl="0">
              <a:lnSpc>
                <a:spcPct val="107000"/>
              </a:lnSpc>
              <a:spcBef>
                <a:spcPts val="1200"/>
              </a:spcBef>
              <a:spcAft>
                <a:spcPts val="0"/>
              </a:spcAft>
              <a:buNone/>
            </a:pPr>
            <a:endParaRPr sz="2400" dirty="0"/>
          </a:p>
          <a:p>
            <a:pPr marL="0" lvl="0" indent="0" algn="l" rtl="0">
              <a:lnSpc>
                <a:spcPct val="107000"/>
              </a:lnSpc>
              <a:spcBef>
                <a:spcPts val="0"/>
              </a:spcBef>
              <a:spcAft>
                <a:spcPts val="0"/>
              </a:spcAft>
              <a:buNone/>
            </a:pPr>
            <a:endParaRPr sz="1400" dirty="0"/>
          </a:p>
          <a:p>
            <a:pPr marL="0" lvl="0" indent="0" algn="l" rtl="0">
              <a:spcBef>
                <a:spcPts val="1000"/>
              </a:spcBef>
              <a:spcAft>
                <a:spcPts val="0"/>
              </a:spcAft>
              <a:buNone/>
            </a:pPr>
            <a:endParaRPr dirty="0"/>
          </a:p>
        </p:txBody>
      </p:sp>
      <p:pic>
        <p:nvPicPr>
          <p:cNvPr id="2" name="Picture 1"/>
          <p:cNvPicPr>
            <a:picLocks noChangeAspect="1"/>
          </p:cNvPicPr>
          <p:nvPr/>
        </p:nvPicPr>
        <p:blipFill>
          <a:blip r:embed="rId3"/>
          <a:stretch>
            <a:fillRect/>
          </a:stretch>
        </p:blipFill>
        <p:spPr>
          <a:xfrm>
            <a:off x="4769908" y="6169092"/>
            <a:ext cx="2462997" cy="688908"/>
          </a:xfrm>
          <a:prstGeom prst="rect">
            <a:avLst/>
          </a:prstGeom>
        </p:spPr>
      </p:pic>
    </p:spTree>
    <p:extLst>
      <p:ext uri="{BB962C8B-B14F-4D97-AF65-F5344CB8AC3E}">
        <p14:creationId xmlns:p14="http://schemas.microsoft.com/office/powerpoint/2010/main" val="4191992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883326738b_0_0"/>
          <p:cNvSpPr txBox="1">
            <a:spLocks noGrp="1"/>
          </p:cNvSpPr>
          <p:nvPr>
            <p:ph type="title"/>
          </p:nvPr>
        </p:nvSpPr>
        <p:spPr>
          <a:xfrm>
            <a:off x="506992" y="-596425"/>
            <a:ext cx="11178000" cy="2760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a:t>What responsibilities does each party have?</a:t>
            </a:r>
            <a:endParaRPr/>
          </a:p>
        </p:txBody>
      </p:sp>
      <p:sp>
        <p:nvSpPr>
          <p:cNvPr id="479" name="Google Shape;479;g883326738b_0_0"/>
          <p:cNvSpPr txBox="1">
            <a:spLocks noGrp="1"/>
          </p:cNvSpPr>
          <p:nvPr>
            <p:ph type="body" idx="1"/>
          </p:nvPr>
        </p:nvSpPr>
        <p:spPr>
          <a:xfrm>
            <a:off x="996779" y="3428991"/>
            <a:ext cx="7087200" cy="69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None/>
            </a:pPr>
            <a:r>
              <a:rPr lang="en-GB" sz="3600"/>
              <a:t>Pupils</a:t>
            </a:r>
            <a:br>
              <a:rPr lang="en-GB" sz="3600"/>
            </a:br>
            <a:r>
              <a:rPr lang="en-GB" sz="3600"/>
              <a:t/>
            </a:r>
            <a:br>
              <a:rPr lang="en-GB" sz="3600"/>
            </a:br>
            <a:r>
              <a:rPr lang="en-GB" sz="3600"/>
              <a:t>Parents</a:t>
            </a:r>
            <a:br>
              <a:rPr lang="en-GB" sz="3600"/>
            </a:br>
            <a:r>
              <a:rPr lang="en-GB" sz="3600"/>
              <a:t/>
            </a:r>
            <a:br>
              <a:rPr lang="en-GB" sz="3600"/>
            </a:br>
            <a:r>
              <a:rPr lang="en-GB" sz="3600"/>
              <a:t>Headteachers</a:t>
            </a:r>
            <a:br>
              <a:rPr lang="en-GB" sz="3600"/>
            </a:br>
            <a:r>
              <a:rPr lang="en-GB" sz="3600"/>
              <a:t/>
            </a:r>
            <a:br>
              <a:rPr lang="en-GB" sz="3600"/>
            </a:br>
            <a:r>
              <a:rPr lang="en-GB" sz="3600"/>
              <a:t>Governing Bodies</a:t>
            </a:r>
            <a:br>
              <a:rPr lang="en-GB" sz="3600"/>
            </a:br>
            <a:endParaRPr sz="3600"/>
          </a:p>
        </p:txBody>
      </p:sp>
      <p:sp>
        <p:nvSpPr>
          <p:cNvPr id="480" name="Google Shape;480;g883326738b_0_0"/>
          <p:cNvSpPr txBox="1">
            <a:spLocks noGrp="1"/>
          </p:cNvSpPr>
          <p:nvPr>
            <p:ph type="body" idx="1"/>
          </p:nvPr>
        </p:nvSpPr>
        <p:spPr>
          <a:xfrm>
            <a:off x="5695704" y="3428991"/>
            <a:ext cx="7087200" cy="69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None/>
            </a:pPr>
            <a:r>
              <a:rPr lang="en-GB" sz="3600">
                <a:solidFill>
                  <a:srgbClr val="FF0000"/>
                </a:solidFill>
              </a:rPr>
              <a:t>Local Authority</a:t>
            </a:r>
            <a:br>
              <a:rPr lang="en-GB" sz="3600">
                <a:solidFill>
                  <a:srgbClr val="FF0000"/>
                </a:solidFill>
              </a:rPr>
            </a:br>
            <a:r>
              <a:rPr lang="en-GB" sz="3600"/>
              <a:t/>
            </a:r>
            <a:br>
              <a:rPr lang="en-GB" sz="3600"/>
            </a:br>
            <a:r>
              <a:rPr lang="en-GB" sz="3600"/>
              <a:t>School Staff</a:t>
            </a:r>
            <a:br>
              <a:rPr lang="en-GB" sz="3600"/>
            </a:br>
            <a:r>
              <a:rPr lang="en-GB" sz="3600"/>
              <a:t/>
            </a:r>
            <a:br>
              <a:rPr lang="en-GB" sz="3600"/>
            </a:br>
            <a:r>
              <a:rPr lang="en-GB" sz="3600"/>
              <a:t>School Nurses</a:t>
            </a:r>
            <a:br>
              <a:rPr lang="en-GB" sz="3600"/>
            </a:br>
            <a:r>
              <a:rPr lang="en-GB" sz="3600"/>
              <a:t/>
            </a:r>
            <a:br>
              <a:rPr lang="en-GB" sz="3600"/>
            </a:br>
            <a:r>
              <a:rPr lang="en-GB" sz="3600"/>
              <a:t>Other Health Professionals</a:t>
            </a:r>
            <a:br>
              <a:rPr lang="en-GB" sz="3600"/>
            </a:br>
            <a:endParaRPr sz="3600"/>
          </a:p>
        </p:txBody>
      </p:sp>
      <p:pic>
        <p:nvPicPr>
          <p:cNvPr id="2" name="Picture 1"/>
          <p:cNvPicPr>
            <a:picLocks noChangeAspect="1"/>
          </p:cNvPicPr>
          <p:nvPr/>
        </p:nvPicPr>
        <p:blipFill>
          <a:blip r:embed="rId3"/>
          <a:stretch>
            <a:fillRect/>
          </a:stretch>
        </p:blipFill>
        <p:spPr>
          <a:xfrm>
            <a:off x="4864493" y="6169092"/>
            <a:ext cx="2462997" cy="688908"/>
          </a:xfrm>
          <a:prstGeom prst="rect">
            <a:avLst/>
          </a:prstGeom>
        </p:spPr>
      </p:pic>
    </p:spTree>
    <p:extLst>
      <p:ext uri="{BB962C8B-B14F-4D97-AF65-F5344CB8AC3E}">
        <p14:creationId xmlns:p14="http://schemas.microsoft.com/office/powerpoint/2010/main" val="2172816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End of Quiz</a:t>
            </a:r>
            <a:endParaRPr lang="en-GB"/>
          </a:p>
        </p:txBody>
      </p:sp>
      <p:sp>
        <p:nvSpPr>
          <p:cNvPr id="3" name="Text Placeholder 2"/>
          <p:cNvSpPr>
            <a:spLocks noGrp="1"/>
          </p:cNvSpPr>
          <p:nvPr>
            <p:ph type="body" idx="1"/>
          </p:nvPr>
        </p:nvSpPr>
        <p:spPr/>
        <p:txBody>
          <a:bodyPr/>
          <a:lstStyle/>
          <a:p>
            <a:r>
              <a:rPr lang="en-GB" smtClean="0"/>
              <a:t>How did you do?</a:t>
            </a:r>
          </a:p>
          <a:p>
            <a:r>
              <a:rPr lang="en-GB" smtClean="0"/>
              <a:t>What did you learn?</a:t>
            </a:r>
          </a:p>
          <a:p>
            <a:endParaRPr lang="en-GB"/>
          </a:p>
          <a:p>
            <a:pPr marL="114300" indent="0">
              <a:buNone/>
            </a:pPr>
            <a:r>
              <a:rPr lang="en-GB" smtClean="0"/>
              <a:t>To find out more – read the guidance </a:t>
            </a:r>
          </a:p>
        </p:txBody>
      </p:sp>
      <p:pic>
        <p:nvPicPr>
          <p:cNvPr id="4" name="Picture 3"/>
          <p:cNvPicPr>
            <a:picLocks noChangeAspect="1"/>
          </p:cNvPicPr>
          <p:nvPr/>
        </p:nvPicPr>
        <p:blipFill>
          <a:blip r:embed="rId2"/>
          <a:stretch>
            <a:fillRect/>
          </a:stretch>
        </p:blipFill>
        <p:spPr>
          <a:xfrm>
            <a:off x="7756634" y="853346"/>
            <a:ext cx="2778915" cy="3972078"/>
          </a:xfrm>
          <a:prstGeom prst="rect">
            <a:avLst/>
          </a:prstGeom>
        </p:spPr>
      </p:pic>
      <p:pic>
        <p:nvPicPr>
          <p:cNvPr id="5" name="Picture 4"/>
          <p:cNvPicPr>
            <a:picLocks noChangeAspect="1"/>
          </p:cNvPicPr>
          <p:nvPr/>
        </p:nvPicPr>
        <p:blipFill>
          <a:blip r:embed="rId3"/>
          <a:stretch>
            <a:fillRect/>
          </a:stretch>
        </p:blipFill>
        <p:spPr>
          <a:xfrm>
            <a:off x="4470363" y="6176963"/>
            <a:ext cx="2462997" cy="688908"/>
          </a:xfrm>
          <a:prstGeom prst="rect">
            <a:avLst/>
          </a:prstGeom>
        </p:spPr>
      </p:pic>
    </p:spTree>
    <p:extLst>
      <p:ext uri="{BB962C8B-B14F-4D97-AF65-F5344CB8AC3E}">
        <p14:creationId xmlns:p14="http://schemas.microsoft.com/office/powerpoint/2010/main" val="3911085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22"/>
          <p:cNvSpPr txBox="1">
            <a:spLocks noGrp="1"/>
          </p:cNvSpPr>
          <p:nvPr>
            <p:ph type="title"/>
          </p:nvPr>
        </p:nvSpPr>
        <p:spPr>
          <a:xfrm>
            <a:off x="640079" y="2053641"/>
            <a:ext cx="3669161" cy="27600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dirty="0"/>
              <a:t>Three Key Points </a:t>
            </a:r>
            <a:endParaRPr dirty="0"/>
          </a:p>
        </p:txBody>
      </p:sp>
      <p:sp>
        <p:nvSpPr>
          <p:cNvPr id="535" name="Google Shape;535;p22"/>
          <p:cNvSpPr txBox="1">
            <a:spLocks noGrp="1"/>
          </p:cNvSpPr>
          <p:nvPr>
            <p:ph type="body" idx="1"/>
          </p:nvPr>
        </p:nvSpPr>
        <p:spPr>
          <a:xfrm>
            <a:off x="4480560" y="375920"/>
            <a:ext cx="6905938" cy="5859780"/>
          </a:xfrm>
          <a:prstGeom prst="rect">
            <a:avLst/>
          </a:prstGeom>
          <a:noFill/>
          <a:ln>
            <a:noFill/>
          </a:ln>
        </p:spPr>
        <p:txBody>
          <a:bodyPr spcFirstLastPara="1" wrap="square" lIns="91425" tIns="45700" rIns="91425" bIns="45700" anchor="ctr" anchorCtr="0">
            <a:normAutofit/>
          </a:bodyPr>
          <a:lstStyle/>
          <a:p>
            <a:pPr marL="457200" lvl="0" indent="-457200" algn="l" rtl="0">
              <a:lnSpc>
                <a:spcPct val="90000"/>
              </a:lnSpc>
              <a:spcBef>
                <a:spcPts val="0"/>
              </a:spcBef>
              <a:spcAft>
                <a:spcPts val="0"/>
              </a:spcAft>
              <a:buClr>
                <a:schemeClr val="dk1"/>
              </a:buClr>
              <a:buSzPts val="2800"/>
              <a:buFont typeface="Calibri"/>
              <a:buAutoNum type="arabicPeriod"/>
            </a:pPr>
            <a:r>
              <a:rPr lang="en-GB"/>
              <a:t>Pupils at school with medical conditions should be properly supported so that they have </a:t>
            </a:r>
            <a:r>
              <a:rPr lang="en-GB" b="1"/>
              <a:t>full access to education, including school trips and physical education. </a:t>
            </a:r>
            <a:endParaRPr/>
          </a:p>
          <a:p>
            <a:pPr marL="457200" lvl="0" indent="-457200" algn="l" rtl="0">
              <a:lnSpc>
                <a:spcPct val="90000"/>
              </a:lnSpc>
              <a:spcBef>
                <a:spcPts val="1000"/>
              </a:spcBef>
              <a:spcAft>
                <a:spcPts val="0"/>
              </a:spcAft>
              <a:buClr>
                <a:schemeClr val="dk1"/>
              </a:buClr>
              <a:buSzPts val="2800"/>
              <a:buFont typeface="Calibri"/>
              <a:buAutoNum type="arabicPeriod"/>
            </a:pPr>
            <a:r>
              <a:rPr lang="en-GB" b="1"/>
              <a:t>Governing bodies must ensure that arrangements are in place </a:t>
            </a:r>
            <a:r>
              <a:rPr lang="en-GB"/>
              <a:t>in schools to support pupils at school with medical conditions. </a:t>
            </a:r>
            <a:endParaRPr/>
          </a:p>
          <a:p>
            <a:pPr marL="457200" lvl="0" indent="-457200" algn="l" rtl="0">
              <a:lnSpc>
                <a:spcPct val="90000"/>
              </a:lnSpc>
              <a:spcBef>
                <a:spcPts val="1000"/>
              </a:spcBef>
              <a:spcAft>
                <a:spcPts val="0"/>
              </a:spcAft>
              <a:buClr>
                <a:schemeClr val="dk1"/>
              </a:buClr>
              <a:buSzPts val="2800"/>
              <a:buFont typeface="Calibri"/>
              <a:buAutoNum type="arabicPeriod"/>
            </a:pPr>
            <a:r>
              <a:rPr lang="en-GB"/>
              <a:t>Governing bodies should ensure that school leaders </a:t>
            </a:r>
            <a:r>
              <a:rPr lang="en-GB" b="1"/>
              <a:t>consult health and social care professionals, pupils and parents </a:t>
            </a:r>
            <a:r>
              <a:rPr lang="en-GB"/>
              <a:t>to ensure that the needs of children with medical conditions are properly understood and effectively supported. </a:t>
            </a:r>
            <a:endParaRPr/>
          </a:p>
          <a:p>
            <a:pPr marL="457200" lvl="0" indent="-317500" algn="l" rtl="0">
              <a:lnSpc>
                <a:spcPct val="90000"/>
              </a:lnSpc>
              <a:spcBef>
                <a:spcPts val="1000"/>
              </a:spcBef>
              <a:spcAft>
                <a:spcPts val="0"/>
              </a:spcAft>
              <a:buClr>
                <a:schemeClr val="dk1"/>
              </a:buClr>
              <a:buSzPts val="2200"/>
              <a:buFont typeface="Calibri"/>
              <a:buNone/>
            </a:pPr>
            <a:endParaRPr sz="2200" b="1"/>
          </a:p>
        </p:txBody>
      </p:sp>
      <p:pic>
        <p:nvPicPr>
          <p:cNvPr id="2" name="Picture 1"/>
          <p:cNvPicPr>
            <a:picLocks noChangeAspect="1"/>
          </p:cNvPicPr>
          <p:nvPr/>
        </p:nvPicPr>
        <p:blipFill>
          <a:blip r:embed="rId3"/>
          <a:stretch>
            <a:fillRect/>
          </a:stretch>
        </p:blipFill>
        <p:spPr>
          <a:xfrm>
            <a:off x="4480560" y="6169092"/>
            <a:ext cx="2462997" cy="688908"/>
          </a:xfrm>
          <a:prstGeom prst="rect">
            <a:avLst/>
          </a:prstGeom>
        </p:spPr>
      </p:pic>
    </p:spTree>
    <p:extLst>
      <p:ext uri="{BB962C8B-B14F-4D97-AF65-F5344CB8AC3E}">
        <p14:creationId xmlns:p14="http://schemas.microsoft.com/office/powerpoint/2010/main" val="2904783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23"/>
          <p:cNvSpPr txBox="1">
            <a:spLocks noGrp="1"/>
          </p:cNvSpPr>
          <p:nvPr>
            <p:ph type="title"/>
          </p:nvPr>
        </p:nvSpPr>
        <p:spPr>
          <a:xfrm>
            <a:off x="640079" y="2053641"/>
            <a:ext cx="3669161" cy="27600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b="1"/>
              <a:t>The Nitty Gritty</a:t>
            </a:r>
            <a:endParaRPr/>
          </a:p>
        </p:txBody>
      </p:sp>
      <p:sp>
        <p:nvSpPr>
          <p:cNvPr id="542" name="Google Shape;542;p23"/>
          <p:cNvSpPr txBox="1">
            <a:spLocks noGrp="1"/>
          </p:cNvSpPr>
          <p:nvPr>
            <p:ph type="body" idx="1"/>
          </p:nvPr>
        </p:nvSpPr>
        <p:spPr>
          <a:xfrm>
            <a:off x="4409440" y="142240"/>
            <a:ext cx="7589520" cy="601472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None/>
            </a:pPr>
            <a:endParaRPr/>
          </a:p>
          <a:p>
            <a:pPr marL="228600" lvl="0" indent="-228600" algn="l" rtl="0">
              <a:lnSpc>
                <a:spcPct val="90000"/>
              </a:lnSpc>
              <a:spcBef>
                <a:spcPts val="1000"/>
              </a:spcBef>
              <a:spcAft>
                <a:spcPts val="0"/>
              </a:spcAft>
              <a:buClr>
                <a:schemeClr val="dk1"/>
              </a:buClr>
              <a:buSzPts val="2000"/>
              <a:buChar char="•"/>
            </a:pPr>
            <a:r>
              <a:rPr lang="en-GB">
                <a:sym typeface="Calibri"/>
              </a:rPr>
              <a:t>Governing bodies should ensure that all schools </a:t>
            </a:r>
            <a:r>
              <a:rPr lang="en-GB" b="1">
                <a:sym typeface="Calibri"/>
              </a:rPr>
              <a:t>develop a policy </a:t>
            </a:r>
            <a:r>
              <a:rPr lang="en-GB">
                <a:sym typeface="Calibri"/>
              </a:rPr>
              <a:t>for supporting pupils with medical conditions </a:t>
            </a:r>
            <a:r>
              <a:rPr lang="en-GB" b="1">
                <a:sym typeface="Calibri"/>
              </a:rPr>
              <a:t>that is reviewed </a:t>
            </a:r>
            <a:r>
              <a:rPr lang="en-GB">
                <a:sym typeface="Calibri"/>
              </a:rPr>
              <a:t>regularly and is readily accessible to parents and school staff.</a:t>
            </a:r>
            <a:endParaRPr/>
          </a:p>
          <a:p>
            <a:pPr marL="228600" lvl="0" indent="-228600" algn="l" rtl="0">
              <a:lnSpc>
                <a:spcPct val="90000"/>
              </a:lnSpc>
              <a:spcBef>
                <a:spcPts val="1000"/>
              </a:spcBef>
              <a:spcAft>
                <a:spcPts val="0"/>
              </a:spcAft>
              <a:buClr>
                <a:schemeClr val="dk1"/>
              </a:buClr>
              <a:buSzPts val="2000"/>
              <a:buChar char="•"/>
            </a:pPr>
            <a:r>
              <a:rPr lang="en-GB">
                <a:sym typeface="Calibri"/>
              </a:rPr>
              <a:t>Governing bodies should ensure that the school’s policy sets out the </a:t>
            </a:r>
            <a:r>
              <a:rPr lang="en-GB" b="1">
                <a:sym typeface="Calibri"/>
              </a:rPr>
              <a:t>procedures</a:t>
            </a:r>
            <a:r>
              <a:rPr lang="en-GB">
                <a:sym typeface="Calibri"/>
              </a:rPr>
              <a:t> to be followed whenever a school is notified that a pupil has a medical condition</a:t>
            </a:r>
            <a:endParaRPr/>
          </a:p>
          <a:p>
            <a:pPr marL="228600" lvl="0" indent="-228600" algn="l" rtl="0">
              <a:lnSpc>
                <a:spcPct val="90000"/>
              </a:lnSpc>
              <a:spcBef>
                <a:spcPts val="1000"/>
              </a:spcBef>
              <a:spcAft>
                <a:spcPts val="0"/>
              </a:spcAft>
              <a:buClr>
                <a:schemeClr val="dk1"/>
              </a:buClr>
              <a:buSzPts val="2000"/>
              <a:buChar char="•"/>
            </a:pPr>
            <a:r>
              <a:rPr lang="en-GB" b="1">
                <a:sym typeface="Calibri"/>
              </a:rPr>
              <a:t>Reintegration </a:t>
            </a:r>
            <a:r>
              <a:rPr lang="en-GB">
                <a:sym typeface="Calibri"/>
              </a:rPr>
              <a:t>back into school should be properly supported so that children with medical conditions fully engage with learning and do not fall behind when they are unable to attend</a:t>
            </a:r>
            <a:endParaRPr/>
          </a:p>
          <a:p>
            <a:pPr marL="228600" lvl="0" indent="-228600" algn="l" rtl="0">
              <a:lnSpc>
                <a:spcPct val="90000"/>
              </a:lnSpc>
              <a:spcBef>
                <a:spcPts val="1000"/>
              </a:spcBef>
              <a:spcAft>
                <a:spcPts val="0"/>
              </a:spcAft>
              <a:buClr>
                <a:schemeClr val="dk1"/>
              </a:buClr>
              <a:buSzPts val="2000"/>
              <a:buChar char="•"/>
            </a:pPr>
            <a:r>
              <a:rPr lang="en-GB" b="1">
                <a:sym typeface="Calibri"/>
              </a:rPr>
              <a:t>Schools do not have to wait for a formal diagnosis before providing support to pupils</a:t>
            </a:r>
            <a:endParaRPr/>
          </a:p>
        </p:txBody>
      </p:sp>
      <p:pic>
        <p:nvPicPr>
          <p:cNvPr id="2" name="Picture 1"/>
          <p:cNvPicPr>
            <a:picLocks noChangeAspect="1"/>
          </p:cNvPicPr>
          <p:nvPr/>
        </p:nvPicPr>
        <p:blipFill>
          <a:blip r:embed="rId3"/>
          <a:stretch>
            <a:fillRect/>
          </a:stretch>
        </p:blipFill>
        <p:spPr>
          <a:xfrm>
            <a:off x="4409440" y="6156960"/>
            <a:ext cx="2462997" cy="688908"/>
          </a:xfrm>
          <a:prstGeom prst="rect">
            <a:avLst/>
          </a:prstGeom>
        </p:spPr>
      </p:pic>
    </p:spTree>
    <p:extLst>
      <p:ext uri="{BB962C8B-B14F-4D97-AF65-F5344CB8AC3E}">
        <p14:creationId xmlns:p14="http://schemas.microsoft.com/office/powerpoint/2010/main" val="400172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24"/>
          <p:cNvSpPr txBox="1">
            <a:spLocks noGrp="1"/>
          </p:cNvSpPr>
          <p:nvPr>
            <p:ph type="title"/>
          </p:nvPr>
        </p:nvSpPr>
        <p:spPr>
          <a:xfrm>
            <a:off x="640079" y="2053641"/>
            <a:ext cx="3669161" cy="27600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Key Aspects of </a:t>
            </a:r>
            <a:r>
              <a:rPr lang="en-GB" smtClean="0"/>
              <a:t>the Policy</a:t>
            </a:r>
            <a:endParaRPr/>
          </a:p>
        </p:txBody>
      </p:sp>
      <p:sp>
        <p:nvSpPr>
          <p:cNvPr id="549" name="Google Shape;549;p24"/>
          <p:cNvSpPr txBox="1">
            <a:spLocks noGrp="1"/>
          </p:cNvSpPr>
          <p:nvPr>
            <p:ph type="body" idx="1"/>
          </p:nvPr>
        </p:nvSpPr>
        <p:spPr>
          <a:xfrm>
            <a:off x="6090574" y="801866"/>
            <a:ext cx="5306084" cy="5230634"/>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3200"/>
              <a:buChar char="•"/>
            </a:pPr>
            <a:r>
              <a:rPr lang="en-GB" sz="3200"/>
              <a:t>School Policy</a:t>
            </a:r>
            <a:endParaRPr/>
          </a:p>
          <a:p>
            <a:pPr marL="228600" lvl="0" indent="-228600" algn="l" rtl="0">
              <a:lnSpc>
                <a:spcPct val="90000"/>
              </a:lnSpc>
              <a:spcBef>
                <a:spcPts val="1000"/>
              </a:spcBef>
              <a:spcAft>
                <a:spcPts val="0"/>
              </a:spcAft>
              <a:buClr>
                <a:schemeClr val="dk1"/>
              </a:buClr>
              <a:buSzPts val="3200"/>
              <a:buChar char="•"/>
            </a:pPr>
            <a:r>
              <a:rPr lang="en-GB" sz="3200"/>
              <a:t>Named person</a:t>
            </a:r>
            <a:endParaRPr/>
          </a:p>
          <a:p>
            <a:pPr marL="228600" lvl="0" indent="-228600" algn="l" rtl="0">
              <a:lnSpc>
                <a:spcPct val="90000"/>
              </a:lnSpc>
              <a:spcBef>
                <a:spcPts val="1000"/>
              </a:spcBef>
              <a:spcAft>
                <a:spcPts val="0"/>
              </a:spcAft>
              <a:buClr>
                <a:schemeClr val="dk1"/>
              </a:buClr>
              <a:buSzPts val="3200"/>
              <a:buChar char="•"/>
            </a:pPr>
            <a:r>
              <a:rPr lang="en-GB" sz="3200"/>
              <a:t>Training</a:t>
            </a:r>
            <a:endParaRPr/>
          </a:p>
          <a:p>
            <a:pPr marL="228600" lvl="0" indent="-228600" algn="l" rtl="0">
              <a:lnSpc>
                <a:spcPct val="90000"/>
              </a:lnSpc>
              <a:spcBef>
                <a:spcPts val="1000"/>
              </a:spcBef>
              <a:spcAft>
                <a:spcPts val="0"/>
              </a:spcAft>
              <a:buClr>
                <a:schemeClr val="dk1"/>
              </a:buClr>
              <a:buSzPts val="3200"/>
              <a:buChar char="•"/>
            </a:pPr>
            <a:r>
              <a:rPr lang="en-GB" sz="3200"/>
              <a:t>Awareness</a:t>
            </a:r>
            <a:endParaRPr/>
          </a:p>
          <a:p>
            <a:pPr marL="228600" lvl="0" indent="-228600" algn="l" rtl="0">
              <a:lnSpc>
                <a:spcPct val="90000"/>
              </a:lnSpc>
              <a:spcBef>
                <a:spcPts val="1000"/>
              </a:spcBef>
              <a:spcAft>
                <a:spcPts val="0"/>
              </a:spcAft>
              <a:buClr>
                <a:schemeClr val="dk1"/>
              </a:buClr>
              <a:buSzPts val="3200"/>
              <a:buChar char="•"/>
            </a:pPr>
            <a:r>
              <a:rPr lang="en-GB" sz="3200"/>
              <a:t>Re-integration</a:t>
            </a:r>
            <a:endParaRPr/>
          </a:p>
          <a:p>
            <a:pPr marL="228600" lvl="0" indent="-228600" algn="l" rtl="0">
              <a:lnSpc>
                <a:spcPct val="90000"/>
              </a:lnSpc>
              <a:spcBef>
                <a:spcPts val="1000"/>
              </a:spcBef>
              <a:spcAft>
                <a:spcPts val="0"/>
              </a:spcAft>
              <a:buClr>
                <a:schemeClr val="dk1"/>
              </a:buClr>
              <a:buSzPts val="3200"/>
              <a:buChar char="•"/>
            </a:pPr>
            <a:r>
              <a:rPr lang="en-GB" sz="3200"/>
              <a:t>Risk assessments</a:t>
            </a:r>
            <a:endParaRPr/>
          </a:p>
          <a:p>
            <a:pPr marL="228600" lvl="0" indent="-228600" algn="l" rtl="0">
              <a:lnSpc>
                <a:spcPct val="90000"/>
              </a:lnSpc>
              <a:spcBef>
                <a:spcPts val="1000"/>
              </a:spcBef>
              <a:spcAft>
                <a:spcPts val="0"/>
              </a:spcAft>
              <a:buClr>
                <a:schemeClr val="dk1"/>
              </a:buClr>
              <a:buSzPts val="3200"/>
              <a:buChar char="•"/>
            </a:pPr>
            <a:r>
              <a:rPr lang="en-GB" sz="3200" b="1"/>
              <a:t>Individual Healthcare Plans</a:t>
            </a:r>
            <a:endParaRPr/>
          </a:p>
        </p:txBody>
      </p:sp>
      <p:pic>
        <p:nvPicPr>
          <p:cNvPr id="2" name="Picture 1"/>
          <p:cNvPicPr>
            <a:picLocks noChangeAspect="1"/>
          </p:cNvPicPr>
          <p:nvPr/>
        </p:nvPicPr>
        <p:blipFill>
          <a:blip r:embed="rId3"/>
          <a:stretch>
            <a:fillRect/>
          </a:stretch>
        </p:blipFill>
        <p:spPr>
          <a:xfrm>
            <a:off x="4580722" y="6169092"/>
            <a:ext cx="2462997" cy="688908"/>
          </a:xfrm>
          <a:prstGeom prst="rect">
            <a:avLst/>
          </a:prstGeom>
        </p:spPr>
      </p:pic>
    </p:spTree>
    <p:extLst>
      <p:ext uri="{BB962C8B-B14F-4D97-AF65-F5344CB8AC3E}">
        <p14:creationId xmlns:p14="http://schemas.microsoft.com/office/powerpoint/2010/main" val="4088927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25"/>
          <p:cNvSpPr txBox="1">
            <a:spLocks noGrp="1"/>
          </p:cNvSpPr>
          <p:nvPr>
            <p:ph type="title"/>
          </p:nvPr>
        </p:nvSpPr>
        <p:spPr>
          <a:xfrm>
            <a:off x="640079" y="2053641"/>
            <a:ext cx="3669161" cy="27600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Questions the policy requires schools to answer…</a:t>
            </a:r>
            <a:endParaRPr/>
          </a:p>
        </p:txBody>
      </p:sp>
      <p:sp>
        <p:nvSpPr>
          <p:cNvPr id="555" name="Google Shape;555;p25"/>
          <p:cNvSpPr txBox="1">
            <a:spLocks noGrp="1"/>
          </p:cNvSpPr>
          <p:nvPr>
            <p:ph type="body" idx="1"/>
          </p:nvPr>
        </p:nvSpPr>
        <p:spPr>
          <a:xfrm>
            <a:off x="5252720" y="243840"/>
            <a:ext cx="6143938" cy="5788660"/>
          </a:xfrm>
          <a:prstGeom prst="rect">
            <a:avLst/>
          </a:prstGeom>
          <a:noFill/>
          <a:ln>
            <a:noFill/>
          </a:ln>
        </p:spPr>
        <p:txBody>
          <a:bodyPr spcFirstLastPara="1" wrap="square" lIns="91425" tIns="45700" rIns="91425" bIns="45700" anchor="ctr" anchorCtr="0">
            <a:normAutofit/>
          </a:bodyPr>
          <a:lstStyle/>
          <a:p>
            <a:pPr marL="228600" lvl="0" indent="-76200" algn="l" rtl="0">
              <a:lnSpc>
                <a:spcPct val="90000"/>
              </a:lnSpc>
              <a:spcBef>
                <a:spcPts val="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3200"/>
              <a:buChar char="•"/>
            </a:pPr>
            <a:r>
              <a:rPr lang="en-GB" sz="3200"/>
              <a:t>How does the medical condition impact on school life?</a:t>
            </a:r>
            <a:endParaRPr/>
          </a:p>
          <a:p>
            <a:pPr marL="228600" lvl="0" indent="-228600" algn="l" rtl="0">
              <a:lnSpc>
                <a:spcPct val="90000"/>
              </a:lnSpc>
              <a:spcBef>
                <a:spcPts val="1000"/>
              </a:spcBef>
              <a:spcAft>
                <a:spcPts val="0"/>
              </a:spcAft>
              <a:buClr>
                <a:schemeClr val="dk1"/>
              </a:buClr>
              <a:buSzPts val="3200"/>
              <a:buChar char="•"/>
            </a:pPr>
            <a:r>
              <a:rPr lang="en-GB" sz="3200"/>
              <a:t>What impact does the medical condition have on a child’s ability to learn?</a:t>
            </a:r>
            <a:endParaRPr/>
          </a:p>
          <a:p>
            <a:pPr marL="228600" lvl="0" indent="-228600" algn="l" rtl="0">
              <a:lnSpc>
                <a:spcPct val="90000"/>
              </a:lnSpc>
              <a:spcBef>
                <a:spcPts val="1000"/>
              </a:spcBef>
              <a:spcAft>
                <a:spcPts val="0"/>
              </a:spcAft>
              <a:buClr>
                <a:schemeClr val="dk1"/>
              </a:buClr>
              <a:buSzPts val="3200"/>
              <a:buChar char="•"/>
            </a:pPr>
            <a:r>
              <a:rPr lang="en-GB" sz="3200"/>
              <a:t>How can the school increase the child’s confidence and support self-care?</a:t>
            </a:r>
            <a:endParaRPr/>
          </a:p>
          <a:p>
            <a:pPr marL="228600" lvl="0" indent="-228600" algn="l" rtl="0">
              <a:lnSpc>
                <a:spcPct val="90000"/>
              </a:lnSpc>
              <a:spcBef>
                <a:spcPts val="1000"/>
              </a:spcBef>
              <a:spcAft>
                <a:spcPts val="0"/>
              </a:spcAft>
              <a:buClr>
                <a:schemeClr val="dk1"/>
              </a:buClr>
              <a:buSzPts val="3200"/>
              <a:buChar char="•"/>
            </a:pPr>
            <a:r>
              <a:rPr lang="en-GB" sz="3200"/>
              <a:t>What are the child’s physical, social and emotional needs?</a:t>
            </a:r>
            <a:endParaRPr/>
          </a:p>
        </p:txBody>
      </p:sp>
      <p:pic>
        <p:nvPicPr>
          <p:cNvPr id="2" name="Picture 1"/>
          <p:cNvPicPr>
            <a:picLocks noChangeAspect="1"/>
          </p:cNvPicPr>
          <p:nvPr/>
        </p:nvPicPr>
        <p:blipFill>
          <a:blip r:embed="rId3"/>
          <a:stretch>
            <a:fillRect/>
          </a:stretch>
        </p:blipFill>
        <p:spPr>
          <a:xfrm>
            <a:off x="4628018" y="6169092"/>
            <a:ext cx="2462997" cy="688908"/>
          </a:xfrm>
          <a:prstGeom prst="rect">
            <a:avLst/>
          </a:prstGeom>
        </p:spPr>
      </p:pic>
    </p:spTree>
    <p:extLst>
      <p:ext uri="{BB962C8B-B14F-4D97-AF65-F5344CB8AC3E}">
        <p14:creationId xmlns:p14="http://schemas.microsoft.com/office/powerpoint/2010/main" val="2302987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600"/>
              <a:buFont typeface="Calibri"/>
              <a:buNone/>
            </a:pPr>
            <a:r>
              <a:rPr lang="en-GB" sz="6600" dirty="0"/>
              <a:t>INDIVIDUAL HEALTHCARE PLANS</a:t>
            </a:r>
            <a:endParaRPr sz="6600" dirty="0"/>
          </a:p>
        </p:txBody>
      </p:sp>
      <p:sp>
        <p:nvSpPr>
          <p:cNvPr id="305" name="Google Shape;305;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lnSpc>
                <a:spcPct val="90000"/>
              </a:lnSpc>
              <a:spcBef>
                <a:spcPts val="0"/>
              </a:spcBef>
              <a:spcAft>
                <a:spcPts val="0"/>
              </a:spcAft>
              <a:buClr>
                <a:schemeClr val="dk1"/>
              </a:buClr>
              <a:buSzPts val="2400"/>
              <a:buNone/>
            </a:pPr>
            <a:r>
              <a:rPr lang="en-GB" sz="4800" dirty="0"/>
              <a:t>CLINICAL APPLICATIONS AND STATUTORY GUIDANCE</a:t>
            </a:r>
          </a:p>
          <a:p>
            <a:pPr marL="0" lvl="0" indent="0" algn="ctr" rtl="0">
              <a:lnSpc>
                <a:spcPct val="90000"/>
              </a:lnSpc>
              <a:spcBef>
                <a:spcPts val="0"/>
              </a:spcBef>
              <a:spcAft>
                <a:spcPts val="0"/>
              </a:spcAft>
              <a:buClr>
                <a:schemeClr val="dk1"/>
              </a:buClr>
              <a:buSzPts val="2400"/>
              <a:buNone/>
            </a:pPr>
            <a:endParaRPr lang="en-GB" sz="5000" b="1" dirty="0"/>
          </a:p>
          <a:p>
            <a:pPr marL="0" lvl="0" indent="0" algn="ctr" rtl="0">
              <a:lnSpc>
                <a:spcPct val="90000"/>
              </a:lnSpc>
              <a:spcBef>
                <a:spcPts val="0"/>
              </a:spcBef>
              <a:spcAft>
                <a:spcPts val="0"/>
              </a:spcAft>
              <a:buClr>
                <a:schemeClr val="dk1"/>
              </a:buClr>
              <a:buSzPts val="2400"/>
              <a:buNone/>
            </a:pPr>
            <a:r>
              <a:rPr lang="en-GB" sz="5000" b="1" dirty="0"/>
              <a:t>Dr Helen Griffiths</a:t>
            </a:r>
            <a:endParaRPr sz="50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4707" y="5587525"/>
            <a:ext cx="1898341" cy="52949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0"/>
          <p:cNvSpPr txBox="1">
            <a:spLocks noGrp="1"/>
          </p:cNvSpPr>
          <p:nvPr>
            <p:ph type="title"/>
          </p:nvPr>
        </p:nvSpPr>
        <p:spPr>
          <a:xfrm>
            <a:off x="804484" y="1191796"/>
            <a:ext cx="10021446" cy="297634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6600"/>
              <a:buFont typeface="Calibri"/>
              <a:buNone/>
            </a:pPr>
            <a:r>
              <a:rPr lang="en-GB" sz="6600" b="1" u="sng">
                <a:latin typeface="Calibri"/>
                <a:ea typeface="Calibri"/>
                <a:cs typeface="Calibri"/>
                <a:sym typeface="Calibri"/>
              </a:rPr>
              <a:t>Poll:</a:t>
            </a:r>
            <a:r>
              <a:rPr lang="en-GB" sz="6600"/>
              <a:t/>
            </a:r>
            <a:br>
              <a:rPr lang="en-GB" sz="6600"/>
            </a:br>
            <a:r>
              <a:rPr lang="en-GB" sz="6600">
                <a:latin typeface="Calibri"/>
                <a:ea typeface="Calibri"/>
                <a:cs typeface="Calibri"/>
                <a:sym typeface="Calibri"/>
              </a:rPr>
              <a:t/>
            </a:r>
            <a:br>
              <a:rPr lang="en-GB" sz="6600">
                <a:latin typeface="Calibri"/>
                <a:ea typeface="Calibri"/>
                <a:cs typeface="Calibri"/>
                <a:sym typeface="Calibri"/>
              </a:rPr>
            </a:br>
            <a:r>
              <a:rPr lang="en-GB" sz="3100">
                <a:latin typeface="Calibri"/>
                <a:ea typeface="Calibri"/>
                <a:cs typeface="Calibri"/>
                <a:sym typeface="Calibri"/>
              </a:rPr>
              <a:t>How many </a:t>
            </a:r>
            <a:r>
              <a:rPr lang="en-GB" sz="3100"/>
              <a:t>schools are confident in using</a:t>
            </a:r>
            <a:r>
              <a:rPr lang="en-GB" sz="3100">
                <a:latin typeface="Calibri"/>
                <a:ea typeface="Calibri"/>
                <a:cs typeface="Calibri"/>
                <a:sym typeface="Calibri"/>
              </a:rPr>
              <a:t> Individual Healthcare Plans?</a:t>
            </a:r>
            <a:r>
              <a:rPr lang="en-GB" sz="3100"/>
              <a:t/>
            </a:r>
            <a:br>
              <a:rPr lang="en-GB" sz="3100"/>
            </a:br>
            <a:r>
              <a:rPr lang="en-GB" sz="3100"/>
              <a:t/>
            </a:r>
            <a:br>
              <a:rPr lang="en-GB" sz="3100"/>
            </a:br>
            <a:r>
              <a:rPr lang="en-GB" sz="3100"/>
              <a:t>How many schools</a:t>
            </a:r>
            <a:r>
              <a:rPr lang="en-GB" sz="3100">
                <a:latin typeface="Calibri"/>
                <a:ea typeface="Calibri"/>
                <a:cs typeface="Calibri"/>
                <a:sym typeface="Calibri"/>
              </a:rPr>
              <a:t> a</a:t>
            </a:r>
            <a:r>
              <a:rPr lang="en-GB" sz="3100"/>
              <a:t>re confident that you </a:t>
            </a:r>
            <a:r>
              <a:rPr lang="en-GB" sz="3100">
                <a:latin typeface="Calibri"/>
                <a:ea typeface="Calibri"/>
                <a:cs typeface="Calibri"/>
                <a:sym typeface="Calibri"/>
              </a:rPr>
              <a:t>follow DfE guidance?</a:t>
            </a:r>
            <a:endParaRPr/>
          </a:p>
        </p:txBody>
      </p:sp>
      <p:sp>
        <p:nvSpPr>
          <p:cNvPr id="311" name="Google Shape;311;p20"/>
          <p:cNvSpPr txBox="1">
            <a:spLocks noGrp="1"/>
          </p:cNvSpPr>
          <p:nvPr>
            <p:ph type="body" idx="1"/>
          </p:nvPr>
        </p:nvSpPr>
        <p:spPr>
          <a:xfrm>
            <a:off x="804788" y="5318990"/>
            <a:ext cx="9416898" cy="72367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1800"/>
              <a:buNone/>
            </a:pPr>
            <a:endParaRPr sz="180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8689" y="5576510"/>
            <a:ext cx="2402838" cy="670213"/>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0"/>
          <p:cNvSpPr txBox="1">
            <a:spLocks noGrp="1"/>
          </p:cNvSpPr>
          <p:nvPr>
            <p:ph type="title"/>
          </p:nvPr>
        </p:nvSpPr>
        <p:spPr>
          <a:xfrm>
            <a:off x="1179226" y="826680"/>
            <a:ext cx="9833548"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GB" sz="4000"/>
              <a:t>Common reactions</a:t>
            </a:r>
            <a:endParaRPr/>
          </a:p>
        </p:txBody>
      </p:sp>
      <p:grpSp>
        <p:nvGrpSpPr>
          <p:cNvPr id="317" name="Google Shape;317;p30"/>
          <p:cNvGrpSpPr/>
          <p:nvPr/>
        </p:nvGrpSpPr>
        <p:grpSpPr>
          <a:xfrm>
            <a:off x="695413" y="2263814"/>
            <a:ext cx="10697953" cy="3417898"/>
            <a:chOff x="3458" y="941613"/>
            <a:chExt cx="10112443" cy="1248137"/>
          </a:xfrm>
        </p:grpSpPr>
        <p:sp>
          <p:nvSpPr>
            <p:cNvPr id="318" name="Google Shape;318;p30"/>
            <p:cNvSpPr/>
            <p:nvPr/>
          </p:nvSpPr>
          <p:spPr>
            <a:xfrm>
              <a:off x="3458" y="941613"/>
              <a:ext cx="1685407" cy="1070233"/>
            </a:xfrm>
            <a:prstGeom prst="roundRect">
              <a:avLst>
                <a:gd name="adj" fmla="val 10000"/>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30"/>
            <p:cNvSpPr/>
            <p:nvPr/>
          </p:nvSpPr>
          <p:spPr>
            <a:xfrm>
              <a:off x="190726" y="1119517"/>
              <a:ext cx="1685407" cy="1070233"/>
            </a:xfrm>
            <a:prstGeom prst="roundRect">
              <a:avLst>
                <a:gd name="adj" fmla="val 10000"/>
              </a:avLst>
            </a:prstGeom>
            <a:solidFill>
              <a:schemeClr val="lt2">
                <a:alpha val="89411"/>
              </a:schemeClr>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30"/>
            <p:cNvSpPr txBox="1"/>
            <p:nvPr/>
          </p:nvSpPr>
          <p:spPr>
            <a:xfrm>
              <a:off x="222072" y="1150863"/>
              <a:ext cx="1622715" cy="1007541"/>
            </a:xfrm>
            <a:prstGeom prst="rect">
              <a:avLst/>
            </a:prstGeom>
            <a:noFill/>
            <a:ln>
              <a:noFill/>
            </a:ln>
          </p:spPr>
          <p:txBody>
            <a:bodyPr spcFirstLastPara="1" wrap="square" lIns="53325" tIns="53325" rIns="53325" bIns="533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chemeClr val="dk1"/>
                  </a:solidFill>
                  <a:latin typeface="Calibri"/>
                  <a:ea typeface="Calibri"/>
                  <a:cs typeface="Calibri"/>
                  <a:sym typeface="Calibri"/>
                </a:rPr>
                <a:t>Ahhh, they won’t meet threshold for EHCP unfortunately</a:t>
              </a:r>
              <a:endParaRPr sz="2200" b="0" i="0" u="none" strike="noStrike" cap="none">
                <a:solidFill>
                  <a:srgbClr val="000000"/>
                </a:solidFill>
                <a:latin typeface="Arial"/>
                <a:ea typeface="Arial"/>
                <a:cs typeface="Arial"/>
                <a:sym typeface="Arial"/>
              </a:endParaRPr>
            </a:p>
          </p:txBody>
        </p:sp>
        <p:sp>
          <p:nvSpPr>
            <p:cNvPr id="321" name="Google Shape;321;p30"/>
            <p:cNvSpPr/>
            <p:nvPr/>
          </p:nvSpPr>
          <p:spPr>
            <a:xfrm>
              <a:off x="2063400" y="941613"/>
              <a:ext cx="1685407" cy="1070233"/>
            </a:xfrm>
            <a:prstGeom prst="roundRect">
              <a:avLst>
                <a:gd name="adj" fmla="val 10000"/>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30"/>
            <p:cNvSpPr/>
            <p:nvPr/>
          </p:nvSpPr>
          <p:spPr>
            <a:xfrm>
              <a:off x="2250668" y="1119517"/>
              <a:ext cx="1685407" cy="1070233"/>
            </a:xfrm>
            <a:prstGeom prst="roundRect">
              <a:avLst>
                <a:gd name="adj" fmla="val 10000"/>
              </a:avLst>
            </a:prstGeom>
            <a:solidFill>
              <a:schemeClr val="lt2">
                <a:alpha val="89411"/>
              </a:schemeClr>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30"/>
            <p:cNvSpPr txBox="1"/>
            <p:nvPr/>
          </p:nvSpPr>
          <p:spPr>
            <a:xfrm>
              <a:off x="2282014" y="1150863"/>
              <a:ext cx="1622715" cy="1007541"/>
            </a:xfrm>
            <a:prstGeom prst="rect">
              <a:avLst/>
            </a:prstGeom>
            <a:noFill/>
            <a:ln>
              <a:noFill/>
            </a:ln>
          </p:spPr>
          <p:txBody>
            <a:bodyPr spcFirstLastPara="1" wrap="square" lIns="53325" tIns="53325" rIns="53325" bIns="533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What’s an IHP?</a:t>
              </a:r>
              <a:endParaRPr sz="2400" b="0" i="0" u="none" strike="noStrike" cap="none">
                <a:solidFill>
                  <a:srgbClr val="000000"/>
                </a:solidFill>
                <a:latin typeface="Arial"/>
                <a:ea typeface="Arial"/>
                <a:cs typeface="Arial"/>
                <a:sym typeface="Arial"/>
              </a:endParaRPr>
            </a:p>
          </p:txBody>
        </p:sp>
        <p:sp>
          <p:nvSpPr>
            <p:cNvPr id="324" name="Google Shape;324;p30"/>
            <p:cNvSpPr/>
            <p:nvPr/>
          </p:nvSpPr>
          <p:spPr>
            <a:xfrm>
              <a:off x="4123342" y="941613"/>
              <a:ext cx="1685407" cy="1070233"/>
            </a:xfrm>
            <a:prstGeom prst="roundRect">
              <a:avLst>
                <a:gd name="adj" fmla="val 10000"/>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30"/>
            <p:cNvSpPr/>
            <p:nvPr/>
          </p:nvSpPr>
          <p:spPr>
            <a:xfrm>
              <a:off x="4310610" y="1119517"/>
              <a:ext cx="1685407" cy="1070233"/>
            </a:xfrm>
            <a:prstGeom prst="roundRect">
              <a:avLst>
                <a:gd name="adj" fmla="val 10000"/>
              </a:avLst>
            </a:prstGeom>
            <a:solidFill>
              <a:schemeClr val="lt2">
                <a:alpha val="89411"/>
              </a:schemeClr>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30"/>
            <p:cNvSpPr txBox="1"/>
            <p:nvPr/>
          </p:nvSpPr>
          <p:spPr>
            <a:xfrm>
              <a:off x="4341956" y="1150863"/>
              <a:ext cx="1622715" cy="1007541"/>
            </a:xfrm>
            <a:prstGeom prst="rect">
              <a:avLst/>
            </a:prstGeom>
            <a:noFill/>
            <a:ln>
              <a:noFill/>
            </a:ln>
          </p:spPr>
          <p:txBody>
            <a:bodyPr spcFirstLastPara="1" wrap="square" lIns="53325" tIns="53325" rIns="53325" bIns="533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Sounds great!</a:t>
              </a:r>
              <a:endParaRPr sz="2400" b="0" i="0" u="none" strike="noStrike" cap="none">
                <a:solidFill>
                  <a:srgbClr val="000000"/>
                </a:solidFill>
                <a:latin typeface="Arial"/>
                <a:ea typeface="Arial"/>
                <a:cs typeface="Arial"/>
                <a:sym typeface="Arial"/>
              </a:endParaRPr>
            </a:p>
          </p:txBody>
        </p:sp>
        <p:sp>
          <p:nvSpPr>
            <p:cNvPr id="327" name="Google Shape;327;p30"/>
            <p:cNvSpPr/>
            <p:nvPr/>
          </p:nvSpPr>
          <p:spPr>
            <a:xfrm>
              <a:off x="6183284" y="941613"/>
              <a:ext cx="1685407" cy="1070233"/>
            </a:xfrm>
            <a:prstGeom prst="roundRect">
              <a:avLst>
                <a:gd name="adj" fmla="val 10000"/>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30"/>
            <p:cNvSpPr/>
            <p:nvPr/>
          </p:nvSpPr>
          <p:spPr>
            <a:xfrm>
              <a:off x="6370552" y="1119517"/>
              <a:ext cx="1685407" cy="1070233"/>
            </a:xfrm>
            <a:prstGeom prst="roundRect">
              <a:avLst>
                <a:gd name="adj" fmla="val 10000"/>
              </a:avLst>
            </a:prstGeom>
            <a:solidFill>
              <a:schemeClr val="lt2">
                <a:alpha val="89411"/>
              </a:schemeClr>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30"/>
            <p:cNvSpPr txBox="1"/>
            <p:nvPr/>
          </p:nvSpPr>
          <p:spPr>
            <a:xfrm>
              <a:off x="6401898" y="1150863"/>
              <a:ext cx="1622715" cy="1007541"/>
            </a:xfrm>
            <a:prstGeom prst="rect">
              <a:avLst/>
            </a:prstGeom>
            <a:noFill/>
            <a:ln>
              <a:noFill/>
            </a:ln>
          </p:spPr>
          <p:txBody>
            <a:bodyPr spcFirstLastPara="1" wrap="square" lIns="53325" tIns="53325" rIns="53325" bIns="533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Sounds like a lot of work…</a:t>
              </a:r>
              <a:endParaRPr sz="2400" b="0" i="0" u="none" strike="noStrike" cap="none">
                <a:solidFill>
                  <a:srgbClr val="000000"/>
                </a:solidFill>
                <a:latin typeface="Arial"/>
                <a:ea typeface="Arial"/>
                <a:cs typeface="Arial"/>
                <a:sym typeface="Arial"/>
              </a:endParaRPr>
            </a:p>
          </p:txBody>
        </p:sp>
        <p:sp>
          <p:nvSpPr>
            <p:cNvPr id="330" name="Google Shape;330;p30"/>
            <p:cNvSpPr/>
            <p:nvPr/>
          </p:nvSpPr>
          <p:spPr>
            <a:xfrm>
              <a:off x="8243226" y="941613"/>
              <a:ext cx="1685407" cy="1070233"/>
            </a:xfrm>
            <a:prstGeom prst="roundRect">
              <a:avLst>
                <a:gd name="adj" fmla="val 10000"/>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30"/>
            <p:cNvSpPr/>
            <p:nvPr/>
          </p:nvSpPr>
          <p:spPr>
            <a:xfrm>
              <a:off x="8430494" y="1119517"/>
              <a:ext cx="1685407" cy="1070233"/>
            </a:xfrm>
            <a:prstGeom prst="roundRect">
              <a:avLst>
                <a:gd name="adj" fmla="val 10000"/>
              </a:avLst>
            </a:prstGeom>
            <a:solidFill>
              <a:schemeClr val="lt2">
                <a:alpha val="89411"/>
              </a:schemeClr>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30"/>
            <p:cNvSpPr txBox="1"/>
            <p:nvPr/>
          </p:nvSpPr>
          <p:spPr>
            <a:xfrm>
              <a:off x="8461840" y="1150863"/>
              <a:ext cx="1622715" cy="1007541"/>
            </a:xfrm>
            <a:prstGeom prst="rect">
              <a:avLst/>
            </a:prstGeom>
            <a:noFill/>
            <a:ln>
              <a:noFill/>
            </a:ln>
          </p:spPr>
          <p:txBody>
            <a:bodyPr spcFirstLastPara="1" wrap="square" lIns="53325" tIns="53325" rIns="53325" bIns="533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But they don’t need any medicine at school?</a:t>
              </a:r>
              <a:endParaRPr sz="2400" b="0" i="0" u="none" strike="noStrike" cap="none">
                <a:solidFill>
                  <a:srgbClr val="000000"/>
                </a:solidFill>
                <a:latin typeface="Arial"/>
                <a:ea typeface="Arial"/>
                <a:cs typeface="Arial"/>
                <a:sym typeface="Arial"/>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6033" y="6139416"/>
            <a:ext cx="2576258" cy="71858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19"/>
          <p:cNvSpPr txBox="1">
            <a:spLocks noGrp="1"/>
          </p:cNvSpPr>
          <p:nvPr>
            <p:ph type="title"/>
          </p:nvPr>
        </p:nvSpPr>
        <p:spPr>
          <a:xfrm>
            <a:off x="558799" y="1697161"/>
            <a:ext cx="3669161" cy="27600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Section 100 of the Children and Families Act 2014 </a:t>
            </a:r>
            <a:endParaRPr/>
          </a:p>
        </p:txBody>
      </p:sp>
      <p:sp>
        <p:nvSpPr>
          <p:cNvPr id="464" name="Google Shape;464;p19"/>
          <p:cNvSpPr txBox="1">
            <a:spLocks noGrp="1"/>
          </p:cNvSpPr>
          <p:nvPr>
            <p:ph type="body" idx="1"/>
          </p:nvPr>
        </p:nvSpPr>
        <p:spPr>
          <a:xfrm>
            <a:off x="4958080" y="121920"/>
            <a:ext cx="6438578" cy="59105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None/>
            </a:pPr>
            <a:r>
              <a:rPr lang="en-GB" sz="3200"/>
              <a:t>Places a duty on governing bodies of maintained schools, proprietors of academies and management committees of PRUs to make arrangements for supporting pupils at their school with medical conditions in line with guidance from the Secretary of State </a:t>
            </a:r>
            <a:endParaRPr/>
          </a:p>
          <a:p>
            <a:pPr marL="228600" lvl="0" indent="-76200" algn="l" rtl="0">
              <a:lnSpc>
                <a:spcPct val="90000"/>
              </a:lnSpc>
              <a:spcBef>
                <a:spcPts val="1000"/>
              </a:spcBef>
              <a:spcAft>
                <a:spcPts val="0"/>
              </a:spcAft>
              <a:buClr>
                <a:schemeClr val="dk1"/>
              </a:buClr>
              <a:buSzPts val="2400"/>
              <a:buNone/>
            </a:pPr>
            <a:endParaRPr sz="24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090" y="6266940"/>
            <a:ext cx="2119058" cy="591060"/>
          </a:xfrm>
          <a:prstGeom prst="rect">
            <a:avLst/>
          </a:prstGeom>
        </p:spPr>
      </p:pic>
    </p:spTree>
    <p:extLst>
      <p:ext uri="{BB962C8B-B14F-4D97-AF65-F5344CB8AC3E}">
        <p14:creationId xmlns:p14="http://schemas.microsoft.com/office/powerpoint/2010/main" val="10685698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8"/>
          <p:cNvSpPr txBox="1">
            <a:spLocks noGrp="1"/>
          </p:cNvSpPr>
          <p:nvPr>
            <p:ph type="title"/>
          </p:nvPr>
        </p:nvSpPr>
        <p:spPr>
          <a:xfrm>
            <a:off x="640079" y="2053641"/>
            <a:ext cx="3669161" cy="27600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Aims of the IHP</a:t>
            </a:r>
            <a:endParaRPr/>
          </a:p>
        </p:txBody>
      </p:sp>
      <p:sp>
        <p:nvSpPr>
          <p:cNvPr id="339" name="Google Shape;339;p28"/>
          <p:cNvSpPr txBox="1">
            <a:spLocks noGrp="1"/>
          </p:cNvSpPr>
          <p:nvPr>
            <p:ph type="body" idx="1"/>
          </p:nvPr>
        </p:nvSpPr>
        <p:spPr>
          <a:xfrm>
            <a:off x="4551680" y="193040"/>
            <a:ext cx="7416800" cy="612648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3200"/>
              <a:buChar char="•"/>
            </a:pPr>
            <a:r>
              <a:rPr lang="en-GB" sz="3200"/>
              <a:t>To support pupils with long-term and complex medical conditions requiring ongoing support, medicines or care while at school</a:t>
            </a:r>
            <a:endParaRPr/>
          </a:p>
          <a:p>
            <a:pPr marL="228600" lvl="0" indent="-228600" algn="l" rtl="0">
              <a:lnSpc>
                <a:spcPct val="90000"/>
              </a:lnSpc>
              <a:spcBef>
                <a:spcPts val="1000"/>
              </a:spcBef>
              <a:spcAft>
                <a:spcPts val="0"/>
              </a:spcAft>
              <a:buClr>
                <a:schemeClr val="dk1"/>
              </a:buClr>
              <a:buSzPts val="3200"/>
              <a:buChar char="•"/>
            </a:pPr>
            <a:r>
              <a:rPr lang="en-GB" sz="3200"/>
              <a:t>To describe monitoring and interventions in emergency circumstances. </a:t>
            </a:r>
            <a:endParaRPr/>
          </a:p>
          <a:p>
            <a:pPr marL="228600" lvl="0" indent="-228600" algn="l" rtl="0">
              <a:lnSpc>
                <a:spcPct val="90000"/>
              </a:lnSpc>
              <a:spcBef>
                <a:spcPts val="1000"/>
              </a:spcBef>
              <a:spcAft>
                <a:spcPts val="0"/>
              </a:spcAft>
              <a:buClr>
                <a:schemeClr val="dk1"/>
              </a:buClr>
              <a:buSzPts val="3200"/>
              <a:buChar char="•"/>
            </a:pPr>
            <a:r>
              <a:rPr lang="en-GB" sz="3200"/>
              <a:t>Provide effective support  when medical conditions result in impact on education, such as extended absences. </a:t>
            </a:r>
            <a:endParaRPr/>
          </a:p>
          <a:p>
            <a:pPr marL="0" lvl="0" indent="0" algn="l" rtl="0">
              <a:lnSpc>
                <a:spcPct val="90000"/>
              </a:lnSpc>
              <a:spcBef>
                <a:spcPts val="1000"/>
              </a:spcBef>
              <a:spcAft>
                <a:spcPts val="0"/>
              </a:spcAft>
              <a:buClr>
                <a:schemeClr val="dk1"/>
              </a:buClr>
              <a:buSzPts val="2400"/>
              <a:buNone/>
            </a:pPr>
            <a:endParaRPr sz="2400" i="1"/>
          </a:p>
          <a:p>
            <a:pPr marL="228600" lvl="0" indent="-76200" algn="l" rtl="0">
              <a:lnSpc>
                <a:spcPct val="90000"/>
              </a:lnSpc>
              <a:spcBef>
                <a:spcPts val="1000"/>
              </a:spcBef>
              <a:spcAft>
                <a:spcPts val="0"/>
              </a:spcAft>
              <a:buClr>
                <a:schemeClr val="dk1"/>
              </a:buClr>
              <a:buSzPts val="2400"/>
              <a:buNone/>
            </a:pPr>
            <a:endParaRPr sz="24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422" y="6153786"/>
            <a:ext cx="2459419" cy="68599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7"/>
          <p:cNvSpPr txBox="1">
            <a:spLocks noGrp="1"/>
          </p:cNvSpPr>
          <p:nvPr>
            <p:ph type="title"/>
          </p:nvPr>
        </p:nvSpPr>
        <p:spPr>
          <a:xfrm>
            <a:off x="640079" y="2053641"/>
            <a:ext cx="3669161" cy="27600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What goes in an IHP?</a:t>
            </a:r>
            <a:endParaRPr/>
          </a:p>
        </p:txBody>
      </p:sp>
      <p:sp>
        <p:nvSpPr>
          <p:cNvPr id="352" name="Google Shape;352;p27"/>
          <p:cNvSpPr txBox="1">
            <a:spLocks noGrp="1"/>
          </p:cNvSpPr>
          <p:nvPr>
            <p:ph type="body" idx="1"/>
          </p:nvPr>
        </p:nvSpPr>
        <p:spPr>
          <a:xfrm>
            <a:off x="4714240" y="203200"/>
            <a:ext cx="7315200" cy="610616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3200"/>
              <a:buChar char="•"/>
            </a:pPr>
            <a:r>
              <a:rPr lang="en-GB" sz="3200" dirty="0"/>
              <a:t>No set format but </a:t>
            </a:r>
            <a:r>
              <a:rPr lang="en-GB" sz="3200" dirty="0" err="1"/>
              <a:t>DfE</a:t>
            </a:r>
            <a:r>
              <a:rPr lang="en-GB" sz="3200" dirty="0"/>
              <a:t> and condition specific templates</a:t>
            </a:r>
            <a:endParaRPr dirty="0"/>
          </a:p>
          <a:p>
            <a:pPr marL="228600" lvl="0" indent="-228600" algn="l" rtl="0">
              <a:lnSpc>
                <a:spcPct val="90000"/>
              </a:lnSpc>
              <a:spcBef>
                <a:spcPts val="1000"/>
              </a:spcBef>
              <a:spcAft>
                <a:spcPts val="0"/>
              </a:spcAft>
              <a:buClr>
                <a:schemeClr val="dk1"/>
              </a:buClr>
              <a:buSzPts val="3200"/>
              <a:buChar char="•"/>
            </a:pPr>
            <a:r>
              <a:rPr lang="en-GB" sz="3200" dirty="0"/>
              <a:t>Medication arrangements (</a:t>
            </a:r>
            <a:r>
              <a:rPr lang="en-GB" sz="3200" dirty="0" err="1"/>
              <a:t>inc</a:t>
            </a:r>
            <a:r>
              <a:rPr lang="en-GB" sz="3200" dirty="0"/>
              <a:t> procedure for if child refuses)</a:t>
            </a:r>
            <a:endParaRPr dirty="0"/>
          </a:p>
          <a:p>
            <a:pPr marL="228600" lvl="0" indent="-228600" algn="l" rtl="0">
              <a:lnSpc>
                <a:spcPct val="90000"/>
              </a:lnSpc>
              <a:spcBef>
                <a:spcPts val="1000"/>
              </a:spcBef>
              <a:spcAft>
                <a:spcPts val="0"/>
              </a:spcAft>
              <a:buClr>
                <a:schemeClr val="dk1"/>
              </a:buClr>
              <a:buSzPts val="3200"/>
              <a:buChar char="•"/>
            </a:pPr>
            <a:r>
              <a:rPr lang="en-GB" sz="3200" dirty="0"/>
              <a:t>Description of physical and psychological impacts</a:t>
            </a:r>
            <a:endParaRPr dirty="0"/>
          </a:p>
          <a:p>
            <a:pPr marL="228600" lvl="0" indent="-228600" algn="l" rtl="0">
              <a:lnSpc>
                <a:spcPct val="90000"/>
              </a:lnSpc>
              <a:spcBef>
                <a:spcPts val="1000"/>
              </a:spcBef>
              <a:spcAft>
                <a:spcPts val="0"/>
              </a:spcAft>
              <a:buClr>
                <a:schemeClr val="dk1"/>
              </a:buClr>
              <a:buSzPts val="3200"/>
              <a:buChar char="•"/>
            </a:pPr>
            <a:r>
              <a:rPr lang="en-GB" sz="3200" dirty="0"/>
              <a:t>Psychological and practical supports needed and reasonable adjustments</a:t>
            </a:r>
            <a:endParaRPr dirty="0"/>
          </a:p>
          <a:p>
            <a:pPr marL="228600" lvl="0" indent="-228600" algn="l" rtl="0">
              <a:lnSpc>
                <a:spcPct val="90000"/>
              </a:lnSpc>
              <a:spcBef>
                <a:spcPts val="1000"/>
              </a:spcBef>
              <a:spcAft>
                <a:spcPts val="0"/>
              </a:spcAft>
              <a:buClr>
                <a:schemeClr val="dk1"/>
              </a:buClr>
              <a:buSzPts val="3200"/>
              <a:buChar char="•"/>
            </a:pPr>
            <a:r>
              <a:rPr lang="en-GB" sz="3200" dirty="0"/>
              <a:t>Outline of regular and ad hoc appointments</a:t>
            </a:r>
            <a:endParaRPr dirty="0"/>
          </a:p>
          <a:p>
            <a:pPr marL="228600" lvl="0" indent="-228600" algn="l" rtl="0">
              <a:lnSpc>
                <a:spcPct val="90000"/>
              </a:lnSpc>
              <a:spcBef>
                <a:spcPts val="1000"/>
              </a:spcBef>
              <a:spcAft>
                <a:spcPts val="0"/>
              </a:spcAft>
              <a:buClr>
                <a:schemeClr val="dk1"/>
              </a:buClr>
              <a:buSzPts val="3200"/>
              <a:buChar char="•"/>
            </a:pPr>
            <a:r>
              <a:rPr lang="en-GB" sz="3200" dirty="0"/>
              <a:t>Sets out what is needed for smooth transition between settings</a:t>
            </a:r>
            <a:endParaRPr dirty="0"/>
          </a:p>
          <a:p>
            <a:pPr marL="228600" lvl="0" indent="-76200" algn="l" rtl="0">
              <a:lnSpc>
                <a:spcPct val="90000"/>
              </a:lnSpc>
              <a:spcBef>
                <a:spcPts val="1000"/>
              </a:spcBef>
              <a:spcAft>
                <a:spcPts val="0"/>
              </a:spcAft>
              <a:buClr>
                <a:schemeClr val="dk1"/>
              </a:buClr>
              <a:buSzPts val="2400"/>
              <a:buNone/>
            </a:pPr>
            <a:endParaRPr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7407" y="6183340"/>
            <a:ext cx="2860038" cy="797738"/>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2"/>
          <p:cNvSpPr txBox="1">
            <a:spLocks noGrp="1"/>
          </p:cNvSpPr>
          <p:nvPr>
            <p:ph type="title"/>
          </p:nvPr>
        </p:nvSpPr>
        <p:spPr>
          <a:xfrm>
            <a:off x="1179226" y="826680"/>
            <a:ext cx="9833548"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GB" sz="4000"/>
              <a:t>Most helpful when…</a:t>
            </a:r>
            <a:endParaRPr/>
          </a:p>
        </p:txBody>
      </p:sp>
      <p:grpSp>
        <p:nvGrpSpPr>
          <p:cNvPr id="379" name="Google Shape;379;p32"/>
          <p:cNvGrpSpPr/>
          <p:nvPr/>
        </p:nvGrpSpPr>
        <p:grpSpPr>
          <a:xfrm>
            <a:off x="872936" y="2035651"/>
            <a:ext cx="10978493" cy="4453720"/>
            <a:chOff x="366178" y="485782"/>
            <a:chExt cx="9465849" cy="2159798"/>
          </a:xfrm>
        </p:grpSpPr>
        <p:sp>
          <p:nvSpPr>
            <p:cNvPr id="380" name="Google Shape;380;p32"/>
            <p:cNvSpPr/>
            <p:nvPr/>
          </p:nvSpPr>
          <p:spPr>
            <a:xfrm>
              <a:off x="366178" y="485787"/>
              <a:ext cx="988200" cy="7413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32"/>
            <p:cNvSpPr/>
            <p:nvPr/>
          </p:nvSpPr>
          <p:spPr>
            <a:xfrm>
              <a:off x="537073" y="656663"/>
              <a:ext cx="621000" cy="4302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32"/>
            <p:cNvSpPr/>
            <p:nvPr/>
          </p:nvSpPr>
          <p:spPr>
            <a:xfrm>
              <a:off x="1354287" y="485782"/>
              <a:ext cx="1918085" cy="81373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32"/>
            <p:cNvSpPr txBox="1"/>
            <p:nvPr/>
          </p:nvSpPr>
          <p:spPr>
            <a:xfrm>
              <a:off x="1434137" y="485782"/>
              <a:ext cx="1918200" cy="813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chemeClr val="dk1"/>
                  </a:solidFill>
                  <a:latin typeface="Calibri"/>
                  <a:ea typeface="Calibri"/>
                  <a:cs typeface="Calibri"/>
                  <a:sym typeface="Calibri"/>
                </a:rPr>
                <a:t>Children are not optimally accessing education</a:t>
              </a:r>
              <a:endParaRPr sz="2200" b="0" i="0" u="none" strike="noStrike" cap="none">
                <a:solidFill>
                  <a:srgbClr val="000000"/>
                </a:solidFill>
                <a:latin typeface="Arial"/>
                <a:ea typeface="Arial"/>
                <a:cs typeface="Arial"/>
                <a:sym typeface="Arial"/>
              </a:endParaRPr>
            </a:p>
          </p:txBody>
        </p:sp>
        <p:sp>
          <p:nvSpPr>
            <p:cNvPr id="384" name="Google Shape;384;p32"/>
            <p:cNvSpPr/>
            <p:nvPr/>
          </p:nvSpPr>
          <p:spPr>
            <a:xfrm>
              <a:off x="3606594" y="485787"/>
              <a:ext cx="988200" cy="7413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32"/>
            <p:cNvSpPr/>
            <p:nvPr/>
          </p:nvSpPr>
          <p:spPr>
            <a:xfrm>
              <a:off x="3777463" y="656663"/>
              <a:ext cx="621000" cy="4302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32"/>
            <p:cNvSpPr/>
            <p:nvPr/>
          </p:nvSpPr>
          <p:spPr>
            <a:xfrm>
              <a:off x="4594689" y="485782"/>
              <a:ext cx="1918085" cy="81373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32"/>
            <p:cNvSpPr txBox="1"/>
            <p:nvPr/>
          </p:nvSpPr>
          <p:spPr>
            <a:xfrm>
              <a:off x="4673446" y="485788"/>
              <a:ext cx="2094900" cy="877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chemeClr val="dk1"/>
                  </a:solidFill>
                  <a:latin typeface="Calibri"/>
                  <a:ea typeface="Calibri"/>
                  <a:cs typeface="Calibri"/>
                  <a:sym typeface="Calibri"/>
                </a:rPr>
                <a:t>There is uncertainty about the medical condition or advice</a:t>
              </a:r>
              <a:endParaRPr sz="2200" b="0" i="0" u="none" strike="noStrike" cap="none">
                <a:solidFill>
                  <a:srgbClr val="000000"/>
                </a:solidFill>
                <a:latin typeface="Arial"/>
                <a:ea typeface="Arial"/>
                <a:cs typeface="Arial"/>
                <a:sym typeface="Arial"/>
              </a:endParaRPr>
            </a:p>
          </p:txBody>
        </p:sp>
        <p:sp>
          <p:nvSpPr>
            <p:cNvPr id="388" name="Google Shape;388;p32"/>
            <p:cNvSpPr/>
            <p:nvPr/>
          </p:nvSpPr>
          <p:spPr>
            <a:xfrm>
              <a:off x="6846983" y="485787"/>
              <a:ext cx="988200" cy="7413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32"/>
            <p:cNvSpPr/>
            <p:nvPr/>
          </p:nvSpPr>
          <p:spPr>
            <a:xfrm>
              <a:off x="7017855" y="656704"/>
              <a:ext cx="621000" cy="47190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32"/>
            <p:cNvSpPr/>
            <p:nvPr/>
          </p:nvSpPr>
          <p:spPr>
            <a:xfrm>
              <a:off x="7835091" y="485782"/>
              <a:ext cx="1918085" cy="81373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32"/>
            <p:cNvSpPr txBox="1"/>
            <p:nvPr/>
          </p:nvSpPr>
          <p:spPr>
            <a:xfrm>
              <a:off x="7913827" y="485789"/>
              <a:ext cx="1918200" cy="102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chemeClr val="dk1"/>
                  </a:solidFill>
                  <a:latin typeface="Calibri"/>
                  <a:ea typeface="Calibri"/>
                  <a:cs typeface="Calibri"/>
                  <a:sym typeface="Calibri"/>
                </a:rPr>
                <a:t>There is staff anxiety about managing the impact of the condition</a:t>
              </a:r>
              <a:endParaRPr sz="2200" b="0" i="0" u="none" strike="noStrike" cap="none">
                <a:solidFill>
                  <a:srgbClr val="000000"/>
                </a:solidFill>
                <a:latin typeface="Arial"/>
                <a:ea typeface="Arial"/>
                <a:cs typeface="Arial"/>
                <a:sym typeface="Arial"/>
              </a:endParaRPr>
            </a:p>
          </p:txBody>
        </p:sp>
        <p:sp>
          <p:nvSpPr>
            <p:cNvPr id="392" name="Google Shape;392;p32"/>
            <p:cNvSpPr/>
            <p:nvPr/>
          </p:nvSpPr>
          <p:spPr>
            <a:xfrm>
              <a:off x="366178" y="1831845"/>
              <a:ext cx="988200" cy="681300"/>
            </a:xfrm>
            <a:prstGeom prst="ellipse">
              <a:avLst/>
            </a:prstGeom>
            <a:solidFill>
              <a:srgbClr val="4372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32"/>
            <p:cNvSpPr/>
            <p:nvPr/>
          </p:nvSpPr>
          <p:spPr>
            <a:xfrm>
              <a:off x="537072" y="1950497"/>
              <a:ext cx="621000" cy="43020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32"/>
            <p:cNvSpPr/>
            <p:nvPr/>
          </p:nvSpPr>
          <p:spPr>
            <a:xfrm>
              <a:off x="1354287" y="1831847"/>
              <a:ext cx="1918085" cy="81373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32"/>
            <p:cNvSpPr txBox="1"/>
            <p:nvPr/>
          </p:nvSpPr>
          <p:spPr>
            <a:xfrm>
              <a:off x="1468212" y="1831915"/>
              <a:ext cx="2220300" cy="813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chemeClr val="dk1"/>
                  </a:solidFill>
                  <a:latin typeface="Calibri"/>
                  <a:ea typeface="Calibri"/>
                  <a:cs typeface="Calibri"/>
                  <a:sym typeface="Calibri"/>
                </a:rPr>
                <a:t>There is child/family anxiety about managing the impact of the condition</a:t>
              </a:r>
              <a:endParaRPr sz="2200" b="0" i="0" u="none" strike="noStrike" cap="none">
                <a:solidFill>
                  <a:srgbClr val="000000"/>
                </a:solidFill>
                <a:latin typeface="Arial"/>
                <a:ea typeface="Arial"/>
                <a:cs typeface="Arial"/>
                <a:sym typeface="Arial"/>
              </a:endParaRPr>
            </a:p>
          </p:txBody>
        </p:sp>
        <p:sp>
          <p:nvSpPr>
            <p:cNvPr id="396" name="Google Shape;396;p32"/>
            <p:cNvSpPr/>
            <p:nvPr/>
          </p:nvSpPr>
          <p:spPr>
            <a:xfrm>
              <a:off x="3998648" y="1824950"/>
              <a:ext cx="1189800" cy="6813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32"/>
            <p:cNvSpPr/>
            <p:nvPr/>
          </p:nvSpPr>
          <p:spPr>
            <a:xfrm>
              <a:off x="4213750" y="1950496"/>
              <a:ext cx="759600" cy="43020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32"/>
            <p:cNvSpPr/>
            <p:nvPr/>
          </p:nvSpPr>
          <p:spPr>
            <a:xfrm>
              <a:off x="4594689" y="1831847"/>
              <a:ext cx="1918085" cy="81373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32"/>
            <p:cNvSpPr txBox="1"/>
            <p:nvPr/>
          </p:nvSpPr>
          <p:spPr>
            <a:xfrm>
              <a:off x="5372884" y="1831914"/>
              <a:ext cx="1918200" cy="813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chemeClr val="dk1"/>
                  </a:solidFill>
                  <a:latin typeface="Calibri"/>
                  <a:ea typeface="Calibri"/>
                  <a:cs typeface="Calibri"/>
                  <a:sym typeface="Calibri"/>
                </a:rPr>
                <a:t>There are multiple or complex impacts of the condition</a:t>
              </a:r>
              <a:endParaRPr sz="2200" b="0" i="0" u="none" strike="noStrike" cap="none">
                <a:solidFill>
                  <a:srgbClr val="000000"/>
                </a:solidFill>
                <a:latin typeface="Arial"/>
                <a:ea typeface="Arial"/>
                <a:cs typeface="Arial"/>
                <a:sym typeface="Arial"/>
              </a:endParaRPr>
            </a:p>
          </p:txBody>
        </p:sp>
      </p:gr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8539" y="6168032"/>
            <a:ext cx="2559933" cy="71403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76c781f279_0_1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dirty="0"/>
              <a:t>Would you suggest this child an IHP?</a:t>
            </a:r>
            <a:endParaRPr dirty="0"/>
          </a:p>
        </p:txBody>
      </p:sp>
      <p:sp>
        <p:nvSpPr>
          <p:cNvPr id="406" name="Google Shape;406;g76c781f279_0_12"/>
          <p:cNvSpPr txBox="1">
            <a:spLocks noGrp="1"/>
          </p:cNvSpPr>
          <p:nvPr>
            <p:ph type="body" idx="1"/>
          </p:nvPr>
        </p:nvSpPr>
        <p:spPr>
          <a:xfrm>
            <a:off x="838200" y="1525527"/>
            <a:ext cx="10515600" cy="4089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2400"/>
              <a:t>A pupil with asthma who sometimes needs to use an inhaler at school</a:t>
            </a:r>
            <a:endParaRPr sz="2400"/>
          </a:p>
          <a:p>
            <a:pPr marL="0" lvl="0" indent="0" algn="l" rtl="0">
              <a:spcBef>
                <a:spcPts val="1000"/>
              </a:spcBef>
              <a:spcAft>
                <a:spcPts val="0"/>
              </a:spcAft>
              <a:buNone/>
            </a:pPr>
            <a:r>
              <a:rPr lang="en-GB" sz="2400"/>
              <a:t>A pupil with a kidney condition who is anxious about attending school</a:t>
            </a:r>
            <a:endParaRPr sz="2400"/>
          </a:p>
          <a:p>
            <a:pPr marL="0" lvl="0" indent="0" algn="l" rtl="0">
              <a:spcBef>
                <a:spcPts val="1000"/>
              </a:spcBef>
              <a:spcAft>
                <a:spcPts val="0"/>
              </a:spcAft>
              <a:buNone/>
            </a:pPr>
            <a:r>
              <a:rPr lang="en-GB" sz="2400"/>
              <a:t>A pupil with an eating disorder who is receiving treatment from CAMHS</a:t>
            </a:r>
            <a:endParaRPr sz="2400"/>
          </a:p>
          <a:p>
            <a:pPr marL="0" lvl="0" indent="0" algn="l" rtl="0">
              <a:spcBef>
                <a:spcPts val="1000"/>
              </a:spcBef>
              <a:spcAft>
                <a:spcPts val="0"/>
              </a:spcAft>
              <a:buNone/>
            </a:pPr>
            <a:r>
              <a:rPr lang="en-GB" sz="2400"/>
              <a:t>A pupil who has an EHCP in place for learning needs and cerebral palsy</a:t>
            </a:r>
            <a:endParaRPr sz="2400"/>
          </a:p>
          <a:p>
            <a:pPr marL="0" lvl="0" indent="0" algn="l" rtl="0">
              <a:spcBef>
                <a:spcPts val="1000"/>
              </a:spcBef>
              <a:spcAft>
                <a:spcPts val="0"/>
              </a:spcAft>
              <a:buNone/>
            </a:pPr>
            <a:r>
              <a:rPr lang="en-GB" sz="2400"/>
              <a:t>A pupil who is recovering from cancer treatment and reintegrating to school</a:t>
            </a:r>
            <a:endParaRPr sz="2400"/>
          </a:p>
          <a:p>
            <a:pPr marL="0" lvl="0" indent="0" algn="l" rtl="0">
              <a:spcBef>
                <a:spcPts val="1000"/>
              </a:spcBef>
              <a:spcAft>
                <a:spcPts val="0"/>
              </a:spcAft>
              <a:buNone/>
            </a:pPr>
            <a:r>
              <a:rPr lang="en-GB" sz="2400"/>
              <a:t>A pupil with a diagnosis of Tourette syndrome who regularly flouts the school’s behaviour policy</a:t>
            </a:r>
            <a:endParaRPr sz="2400"/>
          </a:p>
          <a:p>
            <a:pPr marL="0" lvl="0" indent="0" algn="l" rtl="0">
              <a:spcBef>
                <a:spcPts val="1000"/>
              </a:spcBef>
              <a:spcAft>
                <a:spcPts val="0"/>
              </a:spcAft>
              <a:buNone/>
            </a:pPr>
            <a:r>
              <a:rPr lang="en-GB" sz="2400"/>
              <a:t>A pupil with complaints of pain with no medical cause yet identified</a:t>
            </a:r>
            <a:endParaRPr sz="2400"/>
          </a:p>
          <a:p>
            <a:pPr marL="0" lvl="0" indent="0" algn="l" rtl="0">
              <a:spcBef>
                <a:spcPts val="1000"/>
              </a:spcBef>
              <a:spcAft>
                <a:spcPts val="0"/>
              </a:spcAft>
              <a:buNone/>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7940" y="6180083"/>
            <a:ext cx="2430455" cy="67791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76c781f279_0_6"/>
          <p:cNvSpPr txBox="1">
            <a:spLocks noGrp="1"/>
          </p:cNvSpPr>
          <p:nvPr>
            <p:ph type="title"/>
          </p:nvPr>
        </p:nvSpPr>
        <p:spPr>
          <a:xfrm>
            <a:off x="640079" y="2053641"/>
            <a:ext cx="3669300" cy="2760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a:t>Individual Healthcare Plan or Risk Assessment?</a:t>
            </a:r>
            <a:endParaRPr/>
          </a:p>
        </p:txBody>
      </p:sp>
      <p:sp>
        <p:nvSpPr>
          <p:cNvPr id="413" name="Google Shape;413;g76c781f279_0_6"/>
          <p:cNvSpPr txBox="1">
            <a:spLocks noGrp="1"/>
          </p:cNvSpPr>
          <p:nvPr>
            <p:ph type="body" idx="1"/>
          </p:nvPr>
        </p:nvSpPr>
        <p:spPr>
          <a:xfrm>
            <a:off x="4988560" y="193040"/>
            <a:ext cx="6408000" cy="5839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None/>
            </a:pPr>
            <a:r>
              <a:rPr lang="en-GB" sz="3000"/>
              <a:t>Risk assessment - keeps child and others safe but may not support with access to activities</a:t>
            </a:r>
            <a:br>
              <a:rPr lang="en-GB" sz="3000"/>
            </a:br>
            <a:r>
              <a:rPr lang="en-GB" sz="3000"/>
              <a:t>- details risk to self and others, vulnerabilities and risks within the environment</a:t>
            </a:r>
            <a:br>
              <a:rPr lang="en-GB" sz="3000"/>
            </a:br>
            <a:r>
              <a:rPr lang="en-GB" sz="3000"/>
              <a:t/>
            </a:r>
            <a:br>
              <a:rPr lang="en-GB" sz="3000"/>
            </a:br>
            <a:r>
              <a:rPr lang="en-GB" sz="3000"/>
              <a:t>IHP - holistic support for pupil’s needs across school</a:t>
            </a:r>
            <a:br>
              <a:rPr lang="en-GB" sz="3000"/>
            </a:br>
            <a:r>
              <a:rPr lang="en-GB" sz="3000"/>
              <a:t>- details medication and daily care requirements, support for SEMH needs, access to school trips/activities and training needs for staff</a:t>
            </a:r>
            <a:endParaRPr sz="30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248" y="6161402"/>
            <a:ext cx="2497431" cy="696598"/>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3"/>
          <p:cNvSpPr txBox="1">
            <a:spLocks noGrp="1"/>
          </p:cNvSpPr>
          <p:nvPr>
            <p:ph type="title"/>
          </p:nvPr>
        </p:nvSpPr>
        <p:spPr>
          <a:xfrm>
            <a:off x="1179226" y="826680"/>
            <a:ext cx="9833548"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GB" sz="4000"/>
              <a:t>A good IHP will…</a:t>
            </a:r>
            <a:endParaRPr sz="4000"/>
          </a:p>
        </p:txBody>
      </p:sp>
      <p:grpSp>
        <p:nvGrpSpPr>
          <p:cNvPr id="419" name="Google Shape;419;p33"/>
          <p:cNvGrpSpPr/>
          <p:nvPr/>
        </p:nvGrpSpPr>
        <p:grpSpPr>
          <a:xfrm>
            <a:off x="1404651" y="2350985"/>
            <a:ext cx="9907077" cy="3123155"/>
            <a:chOff x="366194" y="338966"/>
            <a:chExt cx="9457830" cy="2306614"/>
          </a:xfrm>
        </p:grpSpPr>
        <p:sp>
          <p:nvSpPr>
            <p:cNvPr id="420" name="Google Shape;420;p33"/>
            <p:cNvSpPr/>
            <p:nvPr/>
          </p:nvSpPr>
          <p:spPr>
            <a:xfrm>
              <a:off x="366194" y="485784"/>
              <a:ext cx="988200" cy="8136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33"/>
            <p:cNvSpPr/>
            <p:nvPr/>
          </p:nvSpPr>
          <p:spPr>
            <a:xfrm>
              <a:off x="548199" y="656703"/>
              <a:ext cx="591000" cy="4719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33"/>
            <p:cNvSpPr/>
            <p:nvPr/>
          </p:nvSpPr>
          <p:spPr>
            <a:xfrm>
              <a:off x="1354287" y="485782"/>
              <a:ext cx="1918085" cy="81373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33"/>
            <p:cNvSpPr txBox="1"/>
            <p:nvPr/>
          </p:nvSpPr>
          <p:spPr>
            <a:xfrm>
              <a:off x="1413845" y="485717"/>
              <a:ext cx="1918200" cy="813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chemeClr val="dk1"/>
                  </a:solidFill>
                  <a:latin typeface="Calibri"/>
                  <a:ea typeface="Calibri"/>
                  <a:cs typeface="Calibri"/>
                  <a:sym typeface="Calibri"/>
                </a:rPr>
                <a:t>Reduce the feeling of difference</a:t>
              </a:r>
              <a:endParaRPr sz="2200" b="0" i="0" u="none" strike="noStrike" cap="none">
                <a:solidFill>
                  <a:srgbClr val="000000"/>
                </a:solidFill>
                <a:latin typeface="Arial"/>
                <a:ea typeface="Arial"/>
                <a:cs typeface="Arial"/>
                <a:sym typeface="Arial"/>
              </a:endParaRPr>
            </a:p>
          </p:txBody>
        </p:sp>
        <p:sp>
          <p:nvSpPr>
            <p:cNvPr id="424" name="Google Shape;424;p33"/>
            <p:cNvSpPr/>
            <p:nvPr/>
          </p:nvSpPr>
          <p:spPr>
            <a:xfrm>
              <a:off x="3606573" y="485784"/>
              <a:ext cx="943800" cy="8136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33"/>
            <p:cNvSpPr/>
            <p:nvPr/>
          </p:nvSpPr>
          <p:spPr>
            <a:xfrm>
              <a:off x="3777455" y="656666"/>
              <a:ext cx="591000" cy="4719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33"/>
            <p:cNvSpPr/>
            <p:nvPr/>
          </p:nvSpPr>
          <p:spPr>
            <a:xfrm>
              <a:off x="4594689" y="485782"/>
              <a:ext cx="1918085" cy="81373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33"/>
            <p:cNvSpPr txBox="1"/>
            <p:nvPr/>
          </p:nvSpPr>
          <p:spPr>
            <a:xfrm>
              <a:off x="4739573" y="392373"/>
              <a:ext cx="1918200" cy="1239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chemeClr val="dk1"/>
                  </a:solidFill>
                  <a:latin typeface="Calibri"/>
                  <a:ea typeface="Calibri"/>
                  <a:cs typeface="Calibri"/>
                  <a:sym typeface="Calibri"/>
                </a:rPr>
                <a:t>Aid school reintegration, attainment and achievement</a:t>
              </a:r>
              <a:endParaRPr sz="2200" b="0" i="0" u="none" strike="noStrike" cap="none">
                <a:solidFill>
                  <a:srgbClr val="000000"/>
                </a:solidFill>
                <a:latin typeface="Arial"/>
                <a:ea typeface="Arial"/>
                <a:cs typeface="Arial"/>
                <a:sym typeface="Arial"/>
              </a:endParaRPr>
            </a:p>
          </p:txBody>
        </p:sp>
        <p:sp>
          <p:nvSpPr>
            <p:cNvPr id="428" name="Google Shape;428;p33"/>
            <p:cNvSpPr/>
            <p:nvPr/>
          </p:nvSpPr>
          <p:spPr>
            <a:xfrm>
              <a:off x="6846979" y="485784"/>
              <a:ext cx="988200" cy="8136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33"/>
            <p:cNvSpPr/>
            <p:nvPr/>
          </p:nvSpPr>
          <p:spPr>
            <a:xfrm>
              <a:off x="7017860" y="656666"/>
              <a:ext cx="680100" cy="53130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33"/>
            <p:cNvSpPr/>
            <p:nvPr/>
          </p:nvSpPr>
          <p:spPr>
            <a:xfrm>
              <a:off x="7835091" y="485782"/>
              <a:ext cx="1918085" cy="81373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33"/>
            <p:cNvSpPr txBox="1"/>
            <p:nvPr/>
          </p:nvSpPr>
          <p:spPr>
            <a:xfrm>
              <a:off x="7905824" y="338966"/>
              <a:ext cx="1918200" cy="1346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chemeClr val="dk1"/>
                  </a:solidFill>
                  <a:latin typeface="Calibri"/>
                  <a:ea typeface="Calibri"/>
                  <a:cs typeface="Calibri"/>
                  <a:sym typeface="Calibri"/>
                </a:rPr>
                <a:t>Improve management of the child’s medical needs</a:t>
              </a:r>
              <a:endParaRPr sz="2200" b="0" i="0" u="none" strike="noStrike" cap="none">
                <a:solidFill>
                  <a:srgbClr val="000000"/>
                </a:solidFill>
                <a:latin typeface="Arial"/>
                <a:ea typeface="Arial"/>
                <a:cs typeface="Arial"/>
                <a:sym typeface="Arial"/>
              </a:endParaRPr>
            </a:p>
          </p:txBody>
        </p:sp>
        <p:sp>
          <p:nvSpPr>
            <p:cNvPr id="432" name="Google Shape;432;p33"/>
            <p:cNvSpPr/>
            <p:nvPr/>
          </p:nvSpPr>
          <p:spPr>
            <a:xfrm>
              <a:off x="366194" y="1831851"/>
              <a:ext cx="943800" cy="813600"/>
            </a:xfrm>
            <a:prstGeom prst="ellipse">
              <a:avLst/>
            </a:prstGeom>
            <a:solidFill>
              <a:srgbClr val="4372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33"/>
            <p:cNvSpPr/>
            <p:nvPr/>
          </p:nvSpPr>
          <p:spPr>
            <a:xfrm>
              <a:off x="537079" y="2002733"/>
              <a:ext cx="680100" cy="47190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33"/>
            <p:cNvSpPr/>
            <p:nvPr/>
          </p:nvSpPr>
          <p:spPr>
            <a:xfrm>
              <a:off x="1354287" y="1831847"/>
              <a:ext cx="1918085" cy="81373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33"/>
            <p:cNvSpPr txBox="1"/>
            <p:nvPr/>
          </p:nvSpPr>
          <p:spPr>
            <a:xfrm>
              <a:off x="1354287" y="1831847"/>
              <a:ext cx="1918085" cy="81373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chemeClr val="dk1"/>
                  </a:solidFill>
                  <a:latin typeface="Calibri"/>
                  <a:ea typeface="Calibri"/>
                  <a:cs typeface="Calibri"/>
                  <a:sym typeface="Calibri"/>
                </a:rPr>
                <a:t>Increase self esteem and social interaction</a:t>
              </a:r>
              <a:endParaRPr sz="2200" b="0" i="0" u="none" strike="noStrike" cap="none">
                <a:solidFill>
                  <a:srgbClr val="000000"/>
                </a:solidFill>
                <a:latin typeface="Arial"/>
                <a:ea typeface="Arial"/>
                <a:cs typeface="Arial"/>
                <a:sym typeface="Arial"/>
              </a:endParaRPr>
            </a:p>
          </p:txBody>
        </p:sp>
        <p:sp>
          <p:nvSpPr>
            <p:cNvPr id="436" name="Google Shape;436;p33"/>
            <p:cNvSpPr/>
            <p:nvPr/>
          </p:nvSpPr>
          <p:spPr>
            <a:xfrm>
              <a:off x="3606573" y="1831851"/>
              <a:ext cx="943800" cy="8136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33"/>
            <p:cNvSpPr/>
            <p:nvPr/>
          </p:nvSpPr>
          <p:spPr>
            <a:xfrm>
              <a:off x="3777454" y="2002733"/>
              <a:ext cx="591000" cy="47190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33"/>
            <p:cNvSpPr/>
            <p:nvPr/>
          </p:nvSpPr>
          <p:spPr>
            <a:xfrm>
              <a:off x="4594689" y="1831847"/>
              <a:ext cx="1918085" cy="81373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33"/>
            <p:cNvSpPr txBox="1"/>
            <p:nvPr/>
          </p:nvSpPr>
          <p:spPr>
            <a:xfrm>
              <a:off x="4594689" y="1831847"/>
              <a:ext cx="1918085" cy="81373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chemeClr val="dk1"/>
                  </a:solidFill>
                  <a:latin typeface="Calibri"/>
                  <a:ea typeface="Calibri"/>
                  <a:cs typeface="Calibri"/>
                  <a:sym typeface="Calibri"/>
                </a:rPr>
                <a:t>Ensure effective use of resource</a:t>
              </a:r>
              <a:endParaRPr sz="2200" b="0" i="0" u="none" strike="noStrike" cap="none">
                <a:solidFill>
                  <a:srgbClr val="000000"/>
                </a:solidFill>
                <a:latin typeface="Arial"/>
                <a:ea typeface="Arial"/>
                <a:cs typeface="Arial"/>
                <a:sym typeface="Arial"/>
              </a:endParaRPr>
            </a:p>
          </p:txBody>
        </p:sp>
      </p:gr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98948" y="6191000"/>
            <a:ext cx="2391317" cy="6670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4"/>
          <p:cNvSpPr txBox="1">
            <a:spLocks noGrp="1"/>
          </p:cNvSpPr>
          <p:nvPr>
            <p:ph type="title"/>
          </p:nvPr>
        </p:nvSpPr>
        <p:spPr>
          <a:xfrm>
            <a:off x="1179226" y="826680"/>
            <a:ext cx="9833548"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GB" sz="4000"/>
              <a:t>Some examples</a:t>
            </a:r>
            <a:endParaRPr/>
          </a:p>
        </p:txBody>
      </p:sp>
      <p:graphicFrame>
        <p:nvGraphicFramePr>
          <p:cNvPr id="457" name="Google Shape;457;p34"/>
          <p:cNvGraphicFramePr/>
          <p:nvPr/>
        </p:nvGraphicFramePr>
        <p:xfrm>
          <a:off x="749399" y="1961131"/>
          <a:ext cx="10654750" cy="4070175"/>
        </p:xfrm>
        <a:graphic>
          <a:graphicData uri="http://schemas.openxmlformats.org/drawingml/2006/table">
            <a:tbl>
              <a:tblPr firstRow="1" bandRow="1">
                <a:noFill/>
                <a:tableStyleId>{79380E2C-447D-4220-A961-4A211BBDC317}</a:tableStyleId>
              </a:tblPr>
              <a:tblGrid>
                <a:gridCol w="3493825">
                  <a:extLst>
                    <a:ext uri="{9D8B030D-6E8A-4147-A177-3AD203B41FA5}">
                      <a16:colId xmlns:a16="http://schemas.microsoft.com/office/drawing/2014/main" xmlns="" val="20000"/>
                    </a:ext>
                  </a:extLst>
                </a:gridCol>
                <a:gridCol w="3571025">
                  <a:extLst>
                    <a:ext uri="{9D8B030D-6E8A-4147-A177-3AD203B41FA5}">
                      <a16:colId xmlns:a16="http://schemas.microsoft.com/office/drawing/2014/main" xmlns="" val="20001"/>
                    </a:ext>
                  </a:extLst>
                </a:gridCol>
                <a:gridCol w="3589900">
                  <a:extLst>
                    <a:ext uri="{9D8B030D-6E8A-4147-A177-3AD203B41FA5}">
                      <a16:colId xmlns:a16="http://schemas.microsoft.com/office/drawing/2014/main" xmlns="" val="20002"/>
                    </a:ext>
                  </a:extLst>
                </a:gridCol>
              </a:tblGrid>
              <a:tr h="445475">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t>What</a:t>
                      </a:r>
                      <a:endParaRPr sz="2400" u="none" strike="noStrike" cap="none"/>
                    </a:p>
                  </a:txBody>
                  <a:tcPr marL="77900" marR="77900" marT="38950" marB="38950"/>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t>Why</a:t>
                      </a:r>
                      <a:endParaRPr sz="2400" u="none" strike="noStrike" cap="none"/>
                    </a:p>
                  </a:txBody>
                  <a:tcPr marL="77900" marR="77900" marT="38950" marB="38950"/>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t>Who</a:t>
                      </a:r>
                      <a:endParaRPr sz="2400" u="none" strike="noStrike" cap="none"/>
                    </a:p>
                  </a:txBody>
                  <a:tcPr marL="77900" marR="77900" marT="38950" marB="38950"/>
                </a:tc>
                <a:extLst>
                  <a:ext uri="{0D108BD9-81ED-4DB2-BD59-A6C34878D82A}">
                    <a16:rowId xmlns:a16="http://schemas.microsoft.com/office/drawing/2014/main" xmlns="" val="10000"/>
                  </a:ext>
                </a:extLst>
              </a:tr>
              <a:tr h="166047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Leo will be given 30 mins of English and Maths per day, that can be completed at home when he is too tired to attend school</a:t>
                      </a:r>
                      <a:endParaRPr sz="1800" u="none" strike="noStrike" cap="none"/>
                    </a:p>
                  </a:txBody>
                  <a:tcPr marL="77900" marR="77900" marT="38950" marB="389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To ensure Leo has a consistent level of activity every day, to help fatigue management. To ensure he accesses some learning. </a:t>
                      </a:r>
                      <a:endParaRPr sz="1800" u="none" strike="noStrike" cap="none"/>
                    </a:p>
                  </a:txBody>
                  <a:tcPr marL="77900" marR="77900" marT="38950" marB="389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Agreed with medical team as appropriate. Class teacher to provide to mum at beginning of week. Mum to drop in work at end of week.</a:t>
                      </a:r>
                      <a:endParaRPr sz="1800" u="none" strike="noStrike" cap="none"/>
                    </a:p>
                  </a:txBody>
                  <a:tcPr marL="77900" marR="77900" marT="38950" marB="38950"/>
                </a:tc>
                <a:extLst>
                  <a:ext uri="{0D108BD9-81ED-4DB2-BD59-A6C34878D82A}">
                    <a16:rowId xmlns:a16="http://schemas.microsoft.com/office/drawing/2014/main" xmlns="" val="10001"/>
                  </a:ext>
                </a:extLst>
              </a:tr>
              <a:tr h="196422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Catherine to be given a lunchtime queue jump pass. Catherine is to use this at the beginning of the lunch break.</a:t>
                      </a:r>
                      <a:endParaRPr sz="1800" u="none" strike="noStrike" cap="none"/>
                    </a:p>
                  </a:txBody>
                  <a:tcPr marL="77900" marR="77900" marT="38950" marB="389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Catherine is physically fit to stand in a queue but she has a number of stressors in her life at the moment. This will reduce her overall stress levels and reduce ‘meltdowns’</a:t>
                      </a:r>
                      <a:endParaRPr sz="1800" u="none" strike="noStrike" cap="none"/>
                    </a:p>
                  </a:txBody>
                  <a:tcPr marL="77900" marR="77900" marT="38950" marB="389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Head of year to provide pass and to communicate to lunchtime staff. Lunchtime staff to feedback if pass is being improperly used.</a:t>
                      </a:r>
                      <a:endParaRPr sz="1800" u="none" strike="noStrike" cap="none"/>
                    </a:p>
                  </a:txBody>
                  <a:tcPr marL="77900" marR="77900" marT="38950" marB="38950"/>
                </a:tc>
                <a:extLst>
                  <a:ext uri="{0D108BD9-81ED-4DB2-BD59-A6C34878D82A}">
                    <a16:rowId xmlns:a16="http://schemas.microsoft.com/office/drawing/2014/main" xmlns="" val="10002"/>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3277" y="6086647"/>
            <a:ext cx="2765445" cy="771353"/>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g79411e3b27_1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000"/>
              <a:t>Some common requests ...</a:t>
            </a:r>
            <a:endParaRPr sz="4000"/>
          </a:p>
        </p:txBody>
      </p:sp>
      <p:sp>
        <p:nvSpPr>
          <p:cNvPr id="574" name="Google Shape;574;g79411e3b27_1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GB" sz="2400" dirty="0"/>
              <a:t>Rest breaks during the school day</a:t>
            </a:r>
            <a:endParaRPr sz="2400" dirty="0"/>
          </a:p>
          <a:p>
            <a:pPr marL="0" lvl="0" indent="0" algn="l" rtl="0">
              <a:lnSpc>
                <a:spcPct val="90000"/>
              </a:lnSpc>
              <a:spcBef>
                <a:spcPts val="1000"/>
              </a:spcBef>
              <a:spcAft>
                <a:spcPts val="0"/>
              </a:spcAft>
              <a:buClr>
                <a:schemeClr val="dk1"/>
              </a:buClr>
              <a:buSzPts val="1100"/>
              <a:buFont typeface="Arial"/>
              <a:buNone/>
            </a:pPr>
            <a:r>
              <a:rPr lang="en-GB" sz="2400" i="1" dirty="0"/>
              <a:t>Permission to eat/drink during the school day</a:t>
            </a:r>
            <a:endParaRPr sz="2400" i="1" dirty="0"/>
          </a:p>
          <a:p>
            <a:pPr marL="0" lvl="0" indent="0" algn="l" rtl="0">
              <a:lnSpc>
                <a:spcPct val="90000"/>
              </a:lnSpc>
              <a:spcBef>
                <a:spcPts val="1000"/>
              </a:spcBef>
              <a:spcAft>
                <a:spcPts val="0"/>
              </a:spcAft>
              <a:buClr>
                <a:schemeClr val="dk1"/>
              </a:buClr>
              <a:buSzPts val="1100"/>
              <a:buFont typeface="Arial"/>
              <a:buNone/>
            </a:pPr>
            <a:r>
              <a:rPr lang="en-GB" sz="2400" dirty="0"/>
              <a:t>Staff to be trained in using specialist equipment</a:t>
            </a:r>
            <a:endParaRPr sz="2400" dirty="0"/>
          </a:p>
          <a:p>
            <a:pPr marL="0" lvl="0" indent="0" algn="l" rtl="0">
              <a:lnSpc>
                <a:spcPct val="90000"/>
              </a:lnSpc>
              <a:spcBef>
                <a:spcPts val="1000"/>
              </a:spcBef>
              <a:spcAft>
                <a:spcPts val="0"/>
              </a:spcAft>
              <a:buClr>
                <a:schemeClr val="dk1"/>
              </a:buClr>
              <a:buSzPts val="1100"/>
              <a:buFont typeface="Arial"/>
              <a:buNone/>
            </a:pPr>
            <a:r>
              <a:rPr lang="en-GB" sz="2400" i="1" dirty="0"/>
              <a:t>Medication to be provided during the school day</a:t>
            </a:r>
            <a:endParaRPr sz="2400" i="1" dirty="0"/>
          </a:p>
          <a:p>
            <a:pPr marL="0" lvl="0" indent="0" algn="l" rtl="0">
              <a:lnSpc>
                <a:spcPct val="90000"/>
              </a:lnSpc>
              <a:spcBef>
                <a:spcPts val="1000"/>
              </a:spcBef>
              <a:spcAft>
                <a:spcPts val="0"/>
              </a:spcAft>
              <a:buSzPts val="1800"/>
              <a:buNone/>
            </a:pPr>
            <a:r>
              <a:rPr lang="en-GB" sz="2400" dirty="0"/>
              <a:t>Need to avoid crowded corridors</a:t>
            </a:r>
            <a:endParaRPr sz="2400" dirty="0"/>
          </a:p>
          <a:p>
            <a:pPr marL="0" lvl="0" indent="0" algn="l" rtl="0">
              <a:lnSpc>
                <a:spcPct val="90000"/>
              </a:lnSpc>
              <a:spcBef>
                <a:spcPts val="1000"/>
              </a:spcBef>
              <a:spcAft>
                <a:spcPts val="0"/>
              </a:spcAft>
              <a:buClr>
                <a:schemeClr val="dk1"/>
              </a:buClr>
              <a:buSzPts val="1100"/>
              <a:buFont typeface="Arial"/>
              <a:buNone/>
            </a:pPr>
            <a:r>
              <a:rPr lang="en-GB" sz="2400" i="1" dirty="0"/>
              <a:t>Lenience with behaviour policy</a:t>
            </a:r>
            <a:endParaRPr sz="2400" i="1" dirty="0"/>
          </a:p>
          <a:p>
            <a:pPr marL="0" lvl="0" indent="0" algn="l" rtl="0">
              <a:lnSpc>
                <a:spcPct val="90000"/>
              </a:lnSpc>
              <a:spcBef>
                <a:spcPts val="1000"/>
              </a:spcBef>
              <a:spcAft>
                <a:spcPts val="0"/>
              </a:spcAft>
              <a:buClr>
                <a:schemeClr val="dk1"/>
              </a:buClr>
              <a:buSzPts val="1100"/>
              <a:buFont typeface="Arial"/>
              <a:buNone/>
            </a:pPr>
            <a:r>
              <a:rPr lang="en-GB" sz="2400" dirty="0"/>
              <a:t>Procedure for dealing with periods of sporadic attendance</a:t>
            </a:r>
            <a:endParaRPr sz="2400" dirty="0"/>
          </a:p>
          <a:p>
            <a:pPr marL="0" lvl="0" indent="0" algn="l" rtl="0">
              <a:lnSpc>
                <a:spcPct val="90000"/>
              </a:lnSpc>
              <a:spcBef>
                <a:spcPts val="1000"/>
              </a:spcBef>
              <a:spcAft>
                <a:spcPts val="0"/>
              </a:spcAft>
              <a:buClr>
                <a:schemeClr val="dk1"/>
              </a:buClr>
              <a:buSzPts val="1100"/>
              <a:buFont typeface="Arial"/>
              <a:buNone/>
            </a:pPr>
            <a:r>
              <a:rPr lang="en-GB" sz="2400" i="1" dirty="0"/>
              <a:t>Dissemination of information to relevant staff</a:t>
            </a:r>
            <a:endParaRPr sz="2400" i="1" dirty="0"/>
          </a:p>
          <a:p>
            <a:pPr marL="0" lvl="0" indent="0" algn="l" rtl="0">
              <a:lnSpc>
                <a:spcPct val="90000"/>
              </a:lnSpc>
              <a:spcBef>
                <a:spcPts val="1000"/>
              </a:spcBef>
              <a:spcAft>
                <a:spcPts val="0"/>
              </a:spcAft>
              <a:buSzPts val="1800"/>
              <a:buNone/>
            </a:pPr>
            <a:r>
              <a:rPr lang="en-GB" sz="2400" dirty="0"/>
              <a:t>Disclosure of information to other pupils</a:t>
            </a:r>
            <a:endParaRPr sz="2400" dirty="0"/>
          </a:p>
          <a:p>
            <a:pPr marL="0" lvl="0" indent="0" algn="l" rtl="0">
              <a:lnSpc>
                <a:spcPct val="90000"/>
              </a:lnSpc>
              <a:spcBef>
                <a:spcPts val="1000"/>
              </a:spcBef>
              <a:spcAft>
                <a:spcPts val="0"/>
              </a:spcAft>
              <a:buSzPts val="1800"/>
              <a:buNone/>
            </a:pPr>
            <a:endParaRPr sz="2400" dirty="0"/>
          </a:p>
        </p:txBody>
      </p:sp>
      <p:pic>
        <p:nvPicPr>
          <p:cNvPr id="2" name="Picture 1"/>
          <p:cNvPicPr>
            <a:picLocks noChangeAspect="1"/>
          </p:cNvPicPr>
          <p:nvPr/>
        </p:nvPicPr>
        <p:blipFill>
          <a:blip r:embed="rId3"/>
          <a:stretch>
            <a:fillRect/>
          </a:stretch>
        </p:blipFill>
        <p:spPr>
          <a:xfrm>
            <a:off x="4990625" y="6176825"/>
            <a:ext cx="2462997" cy="688908"/>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42"/>
          <p:cNvSpPr txBox="1">
            <a:spLocks noGrp="1"/>
          </p:cNvSpPr>
          <p:nvPr>
            <p:ph type="title"/>
          </p:nvPr>
        </p:nvSpPr>
        <p:spPr>
          <a:xfrm>
            <a:off x="4335250" y="103576"/>
            <a:ext cx="6733200" cy="1525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Questions</a:t>
            </a:r>
            <a:endParaRPr/>
          </a:p>
        </p:txBody>
      </p:sp>
      <p:sp>
        <p:nvSpPr>
          <p:cNvPr id="615" name="Google Shape;615;p42"/>
          <p:cNvSpPr txBox="1">
            <a:spLocks noGrp="1"/>
          </p:cNvSpPr>
          <p:nvPr>
            <p:ph type="body" idx="1"/>
          </p:nvPr>
        </p:nvSpPr>
        <p:spPr>
          <a:xfrm>
            <a:off x="4196080" y="1320800"/>
            <a:ext cx="7701280" cy="4740171"/>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Clr>
                <a:schemeClr val="dk1"/>
              </a:buClr>
              <a:buSzPts val="2400"/>
              <a:buFont typeface="Calibri"/>
              <a:buAutoNum type="arabicPeriod"/>
            </a:pPr>
            <a:r>
              <a:rPr lang="en-GB" sz="2400"/>
              <a:t>What are the potential impacts of the medical needs on:</a:t>
            </a:r>
            <a:endParaRPr/>
          </a:p>
          <a:p>
            <a:pPr marL="800100" lvl="1" indent="-342900" algn="l" rtl="0">
              <a:lnSpc>
                <a:spcPct val="90000"/>
              </a:lnSpc>
              <a:spcBef>
                <a:spcPts val="500"/>
              </a:spcBef>
              <a:spcAft>
                <a:spcPts val="0"/>
              </a:spcAft>
              <a:buClr>
                <a:schemeClr val="dk1"/>
              </a:buClr>
              <a:buSzPts val="2400"/>
              <a:buFont typeface="Calibri"/>
              <a:buAutoNum type="alphaLcPeriod"/>
            </a:pPr>
            <a:r>
              <a:rPr lang="en-GB"/>
              <a:t>Education</a:t>
            </a:r>
            <a:endParaRPr/>
          </a:p>
          <a:p>
            <a:pPr marL="800100" lvl="1" indent="-342900" algn="l" rtl="0">
              <a:lnSpc>
                <a:spcPct val="90000"/>
              </a:lnSpc>
              <a:spcBef>
                <a:spcPts val="500"/>
              </a:spcBef>
              <a:spcAft>
                <a:spcPts val="0"/>
              </a:spcAft>
              <a:buClr>
                <a:schemeClr val="dk1"/>
              </a:buClr>
              <a:buSzPts val="2400"/>
              <a:buFont typeface="Calibri"/>
              <a:buAutoNum type="alphaLcPeriod"/>
            </a:pPr>
            <a:r>
              <a:rPr lang="en-GB"/>
              <a:t>Other aspects of wellbeing</a:t>
            </a:r>
            <a:endParaRPr/>
          </a:p>
          <a:p>
            <a:pPr marL="342900" lvl="0" indent="-342900" algn="l" rtl="0">
              <a:lnSpc>
                <a:spcPct val="90000"/>
              </a:lnSpc>
              <a:spcBef>
                <a:spcPts val="1000"/>
              </a:spcBef>
              <a:spcAft>
                <a:spcPts val="0"/>
              </a:spcAft>
              <a:buClr>
                <a:schemeClr val="dk1"/>
              </a:buClr>
              <a:buSzPts val="2400"/>
              <a:buFont typeface="Calibri"/>
              <a:buAutoNum type="arabicPeriod"/>
            </a:pPr>
            <a:r>
              <a:rPr lang="en-GB" sz="2400"/>
              <a:t>What kind of things might you need to think about in your setting?</a:t>
            </a:r>
            <a:endParaRPr/>
          </a:p>
          <a:p>
            <a:pPr marL="800100" lvl="1" indent="-342900" algn="l" rtl="0">
              <a:lnSpc>
                <a:spcPct val="90000"/>
              </a:lnSpc>
              <a:spcBef>
                <a:spcPts val="500"/>
              </a:spcBef>
              <a:spcAft>
                <a:spcPts val="0"/>
              </a:spcAft>
              <a:buClr>
                <a:schemeClr val="dk1"/>
              </a:buClr>
              <a:buSzPts val="2400"/>
              <a:buFont typeface="Calibri"/>
              <a:buAutoNum type="alphaLcPeriod"/>
            </a:pPr>
            <a:r>
              <a:rPr lang="en-GB"/>
              <a:t>What might you be asked to implement?</a:t>
            </a:r>
            <a:endParaRPr/>
          </a:p>
          <a:p>
            <a:pPr marL="800100" lvl="1" indent="-342900" algn="l" rtl="0">
              <a:lnSpc>
                <a:spcPct val="90000"/>
              </a:lnSpc>
              <a:spcBef>
                <a:spcPts val="500"/>
              </a:spcBef>
              <a:spcAft>
                <a:spcPts val="0"/>
              </a:spcAft>
              <a:buClr>
                <a:schemeClr val="dk1"/>
              </a:buClr>
              <a:buSzPts val="2400"/>
              <a:buFont typeface="Calibri"/>
              <a:buAutoNum type="alphaLcPeriod"/>
            </a:pPr>
            <a:r>
              <a:rPr lang="en-GB"/>
              <a:t>How would you implement it?</a:t>
            </a:r>
            <a:endParaRPr/>
          </a:p>
          <a:p>
            <a:pPr marL="342900" lvl="0" indent="-342900" algn="l" rtl="0">
              <a:lnSpc>
                <a:spcPct val="90000"/>
              </a:lnSpc>
              <a:spcBef>
                <a:spcPts val="1000"/>
              </a:spcBef>
              <a:spcAft>
                <a:spcPts val="0"/>
              </a:spcAft>
              <a:buClr>
                <a:schemeClr val="dk1"/>
              </a:buClr>
              <a:buSzPts val="2400"/>
              <a:buFont typeface="Calibri"/>
              <a:buAutoNum type="arabicPeriod"/>
            </a:pPr>
            <a:r>
              <a:rPr lang="en-GB" sz="2400"/>
              <a:t>What supports/resources do you have to inform your work?</a:t>
            </a:r>
            <a:endParaRPr/>
          </a:p>
          <a:p>
            <a:pPr marL="342900" lvl="0" indent="-342900" algn="l" rtl="0">
              <a:lnSpc>
                <a:spcPct val="90000"/>
              </a:lnSpc>
              <a:spcBef>
                <a:spcPts val="1000"/>
              </a:spcBef>
              <a:spcAft>
                <a:spcPts val="0"/>
              </a:spcAft>
              <a:buClr>
                <a:schemeClr val="dk1"/>
              </a:buClr>
              <a:buSzPts val="2400"/>
              <a:buFont typeface="Calibri"/>
              <a:buAutoNum type="arabicPeriod"/>
            </a:pPr>
            <a:r>
              <a:rPr lang="en-GB" sz="2400"/>
              <a:t>What might an IHP look like for this child? Use the sample IHPs to fill in the details and what gaps in information you have.</a:t>
            </a:r>
            <a:endParaRPr/>
          </a:p>
        </p:txBody>
      </p:sp>
      <p:pic>
        <p:nvPicPr>
          <p:cNvPr id="616" name="Google Shape;616;p42" descr="Education"/>
          <p:cNvPicPr preferRelativeResize="0"/>
          <p:nvPr/>
        </p:nvPicPr>
        <p:blipFill rotWithShape="1">
          <a:blip r:embed="rId3">
            <a:alphaModFix/>
          </a:blip>
          <a:srcRect/>
          <a:stretch/>
        </p:blipFill>
        <p:spPr>
          <a:xfrm>
            <a:off x="450254" y="1629089"/>
            <a:ext cx="3620021" cy="3620021"/>
          </a:xfrm>
          <a:prstGeom prst="rect">
            <a:avLst/>
          </a:prstGeom>
          <a:noFill/>
          <a:ln>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g8809fc06a7_0_0"/>
          <p:cNvSpPr txBox="1">
            <a:spLocks noGrp="1"/>
          </p:cNvSpPr>
          <p:nvPr>
            <p:ph type="title"/>
          </p:nvPr>
        </p:nvSpPr>
        <p:spPr>
          <a:xfrm>
            <a:off x="495300" y="-193406"/>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C0099"/>
              </a:buClr>
              <a:buSzPts val="4400"/>
              <a:buFont typeface="Calibri"/>
              <a:buNone/>
            </a:pPr>
            <a:r>
              <a:rPr lang="en-GB">
                <a:solidFill>
                  <a:srgbClr val="CC0099"/>
                </a:solidFill>
              </a:rPr>
              <a:t>How MNIS can support going forward</a:t>
            </a:r>
            <a:endParaRPr/>
          </a:p>
        </p:txBody>
      </p:sp>
      <p:sp>
        <p:nvSpPr>
          <p:cNvPr id="641" name="Google Shape;641;g8809fc06a7_0_0"/>
          <p:cNvSpPr/>
          <p:nvPr/>
        </p:nvSpPr>
        <p:spPr>
          <a:xfrm rot="5400000">
            <a:off x="-112626" y="93994"/>
            <a:ext cx="481800" cy="269100"/>
          </a:xfrm>
          <a:prstGeom prst="homePlate">
            <a:avLst>
              <a:gd name="adj" fmla="val 50000"/>
            </a:avLst>
          </a:prstGeom>
          <a:solidFill>
            <a:schemeClr val="dk1">
              <a:alpha val="4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3" name="Google Shape;643;g8809fc06a7_0_0"/>
          <p:cNvSpPr txBox="1"/>
          <p:nvPr/>
        </p:nvSpPr>
        <p:spPr>
          <a:xfrm>
            <a:off x="10260150" y="2864950"/>
            <a:ext cx="9783900" cy="114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 name="TextBox 1"/>
          <p:cNvSpPr txBox="1"/>
          <p:nvPr/>
        </p:nvSpPr>
        <p:spPr>
          <a:xfrm>
            <a:off x="495300" y="1132294"/>
            <a:ext cx="10934700" cy="4893647"/>
          </a:xfrm>
          <a:prstGeom prst="rect">
            <a:avLst/>
          </a:prstGeom>
          <a:noFill/>
        </p:spPr>
        <p:txBody>
          <a:bodyPr wrap="square" rtlCol="0">
            <a:spAutoFit/>
          </a:bodyPr>
          <a:lstStyle/>
          <a:p>
            <a:r>
              <a:rPr lang="en-GB" sz="2400" dirty="0"/>
              <a:t>Planned FREE workshops involving local and national clinical colleagues (see published list)</a:t>
            </a:r>
          </a:p>
          <a:p>
            <a:endParaRPr lang="en-GB" sz="2400" dirty="0"/>
          </a:p>
          <a:p>
            <a:r>
              <a:rPr lang="en-GB" sz="2400" dirty="0"/>
              <a:t>Self-evaluation – schools will either use the APP or a paper copy for support – these will be emailed to you</a:t>
            </a:r>
          </a:p>
          <a:p>
            <a:endParaRPr lang="en-GB" sz="2400" dirty="0"/>
          </a:p>
          <a:p>
            <a:r>
              <a:rPr lang="en-GB" sz="2400" dirty="0" err="1"/>
              <a:t>MNiS</a:t>
            </a:r>
            <a:r>
              <a:rPr lang="en-GB" sz="2400" dirty="0"/>
              <a:t> representative support</a:t>
            </a:r>
          </a:p>
          <a:p>
            <a:endParaRPr lang="en-GB" sz="2400" dirty="0"/>
          </a:p>
          <a:p>
            <a:r>
              <a:rPr lang="en-GB" sz="2400" dirty="0"/>
              <a:t>Mental Health First Aid Training</a:t>
            </a:r>
          </a:p>
          <a:p>
            <a:endParaRPr lang="en-GB" sz="2400" dirty="0"/>
          </a:p>
          <a:p>
            <a:endParaRPr lang="en-GB" sz="2400" dirty="0"/>
          </a:p>
          <a:p>
            <a:endParaRPr lang="en-GB" sz="2400" dirty="0"/>
          </a:p>
          <a:p>
            <a:endParaRPr lang="en-GB" sz="2400" dirty="0"/>
          </a:p>
        </p:txBody>
      </p:sp>
      <p:pic>
        <p:nvPicPr>
          <p:cNvPr id="3" name="Picture 2"/>
          <p:cNvPicPr>
            <a:picLocks noChangeAspect="1"/>
          </p:cNvPicPr>
          <p:nvPr/>
        </p:nvPicPr>
        <p:blipFill>
          <a:blip r:embed="rId3"/>
          <a:stretch>
            <a:fillRect/>
          </a:stretch>
        </p:blipFill>
        <p:spPr>
          <a:xfrm>
            <a:off x="4731151" y="6169092"/>
            <a:ext cx="2462997" cy="68890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470" name="Google Shape;470;p21"/>
          <p:cNvPicPr preferRelativeResize="0"/>
          <p:nvPr/>
        </p:nvPicPr>
        <p:blipFill rotWithShape="1">
          <a:blip r:embed="rId3">
            <a:alphaModFix/>
          </a:blip>
          <a:srcRect l="38621" t="10727" r="37327" b="28735"/>
          <a:stretch/>
        </p:blipFill>
        <p:spPr>
          <a:xfrm>
            <a:off x="950169" y="336315"/>
            <a:ext cx="4404151" cy="6291123"/>
          </a:xfrm>
          <a:prstGeom prst="rect">
            <a:avLst/>
          </a:prstGeom>
          <a:noFill/>
          <a:ln>
            <a:noFill/>
          </a:ln>
        </p:spPr>
      </p:pic>
      <p:sp>
        <p:nvSpPr>
          <p:cNvPr id="471" name="Google Shape;471;p21"/>
          <p:cNvSpPr/>
          <p:nvPr/>
        </p:nvSpPr>
        <p:spPr>
          <a:xfrm>
            <a:off x="5734260" y="1947290"/>
            <a:ext cx="6015613" cy="8002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21"/>
          <p:cNvSpPr/>
          <p:nvPr/>
        </p:nvSpPr>
        <p:spPr>
          <a:xfrm>
            <a:off x="4594135" y="230479"/>
            <a:ext cx="3723861" cy="2862470"/>
          </a:xfrm>
          <a:prstGeom prst="irregularSeal2">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Mental and Physical Health</a:t>
            </a:r>
            <a:endParaRPr sz="1400" b="0" i="0" u="none" strike="noStrike" cap="none">
              <a:solidFill>
                <a:srgbClr val="000000"/>
              </a:solidFill>
              <a:latin typeface="Arial"/>
              <a:ea typeface="Arial"/>
              <a:cs typeface="Arial"/>
              <a:sym typeface="Arial"/>
            </a:endParaRPr>
          </a:p>
        </p:txBody>
      </p:sp>
      <p:pic>
        <p:nvPicPr>
          <p:cNvPr id="2" name="Picture 1"/>
          <p:cNvPicPr>
            <a:picLocks noChangeAspect="1"/>
          </p:cNvPicPr>
          <p:nvPr/>
        </p:nvPicPr>
        <p:blipFill>
          <a:blip r:embed="rId4"/>
          <a:stretch>
            <a:fillRect/>
          </a:stretch>
        </p:blipFill>
        <p:spPr>
          <a:xfrm>
            <a:off x="8742066" y="5307208"/>
            <a:ext cx="2462997" cy="688908"/>
          </a:xfrm>
          <a:prstGeom prst="rect">
            <a:avLst/>
          </a:prstGeom>
        </p:spPr>
      </p:pic>
    </p:spTree>
    <p:extLst>
      <p:ext uri="{BB962C8B-B14F-4D97-AF65-F5344CB8AC3E}">
        <p14:creationId xmlns:p14="http://schemas.microsoft.com/office/powerpoint/2010/main" val="21368588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96" y="-1449551"/>
            <a:ext cx="7694229" cy="8799041"/>
          </a:xfrm>
          <a:prstGeom prst="rect">
            <a:avLst/>
          </a:prstGeom>
        </p:spPr>
      </p:pic>
      <p:pic>
        <p:nvPicPr>
          <p:cNvPr id="4" name="Picture 3"/>
          <p:cNvPicPr>
            <a:picLocks noChangeAspect="1"/>
          </p:cNvPicPr>
          <p:nvPr/>
        </p:nvPicPr>
        <p:blipFill>
          <a:blip r:embed="rId3"/>
          <a:stretch>
            <a:fillRect/>
          </a:stretch>
        </p:blipFill>
        <p:spPr>
          <a:xfrm>
            <a:off x="8663990" y="5386311"/>
            <a:ext cx="2462997" cy="688908"/>
          </a:xfrm>
          <a:prstGeom prst="rect">
            <a:avLst/>
          </a:prstGeom>
        </p:spPr>
      </p:pic>
      <p:sp>
        <p:nvSpPr>
          <p:cNvPr id="5" name="TextBox 4"/>
          <p:cNvSpPr txBox="1"/>
          <p:nvPr/>
        </p:nvSpPr>
        <p:spPr>
          <a:xfrm>
            <a:off x="7693572" y="835572"/>
            <a:ext cx="3894083" cy="1446550"/>
          </a:xfrm>
          <a:prstGeom prst="rect">
            <a:avLst/>
          </a:prstGeom>
          <a:noFill/>
        </p:spPr>
        <p:txBody>
          <a:bodyPr wrap="square" rtlCol="0">
            <a:spAutoFit/>
          </a:bodyPr>
          <a:lstStyle/>
          <a:p>
            <a:r>
              <a:rPr lang="en-GB" sz="4400" smtClean="0"/>
              <a:t>MNIS </a:t>
            </a:r>
            <a:r>
              <a:rPr lang="en-GB" sz="4400" dirty="0" smtClean="0"/>
              <a:t>Workshops</a:t>
            </a:r>
            <a:endParaRPr lang="en-GB" sz="4400" dirty="0"/>
          </a:p>
        </p:txBody>
      </p:sp>
    </p:spTree>
    <p:extLst>
      <p:ext uri="{BB962C8B-B14F-4D97-AF65-F5344CB8AC3E}">
        <p14:creationId xmlns:p14="http://schemas.microsoft.com/office/powerpoint/2010/main" val="6357806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43"/>
          <p:cNvSpPr txBox="1">
            <a:spLocks noGrp="1"/>
          </p:cNvSpPr>
          <p:nvPr>
            <p:ph type="title"/>
          </p:nvPr>
        </p:nvSpPr>
        <p:spPr>
          <a:xfrm>
            <a:off x="804484" y="1191796"/>
            <a:ext cx="10021446" cy="2976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600"/>
              <a:buFont typeface="Calibri"/>
              <a:buNone/>
            </a:pPr>
            <a:r>
              <a:rPr lang="en-GB" sz="6600" dirty="0">
                <a:latin typeface="Calibri"/>
                <a:ea typeface="Calibri"/>
                <a:cs typeface="Calibri"/>
                <a:sym typeface="Calibri"/>
              </a:rPr>
              <a:t>Thank you for listening</a:t>
            </a:r>
            <a:endParaRPr dirty="0"/>
          </a:p>
        </p:txBody>
      </p:sp>
      <p:sp>
        <p:nvSpPr>
          <p:cNvPr id="665" name="Google Shape;665;p43"/>
          <p:cNvSpPr txBox="1">
            <a:spLocks noGrp="1"/>
          </p:cNvSpPr>
          <p:nvPr>
            <p:ph type="body" idx="1"/>
          </p:nvPr>
        </p:nvSpPr>
        <p:spPr>
          <a:xfrm>
            <a:off x="1020900" y="3724250"/>
            <a:ext cx="10993500" cy="2469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GB" sz="3600" dirty="0">
                <a:solidFill>
                  <a:srgbClr val="000000"/>
                </a:solidFill>
              </a:rPr>
              <a:t>Contact </a:t>
            </a:r>
            <a:r>
              <a:rPr lang="en-GB" sz="3600" dirty="0">
                <a:solidFill>
                  <a:schemeClr val="tx1"/>
                </a:solidFill>
              </a:rPr>
              <a:t>MNIS email: </a:t>
            </a:r>
            <a:r>
              <a:rPr lang="en-GB" sz="3600" dirty="0">
                <a:solidFill>
                  <a:srgbClr val="0070C0"/>
                </a:solidFill>
                <a:uFill>
                  <a:noFill/>
                </a:uFill>
                <a:hlinkClick r:id="rId3"/>
              </a:rPr>
              <a:t>MNIS@raedwaldtrust.org</a:t>
            </a:r>
            <a:endParaRPr lang="en-GB" sz="3600" dirty="0">
              <a:solidFill>
                <a:srgbClr val="0070C0"/>
              </a:solidFill>
              <a:uFill>
                <a:noFill/>
              </a:uFill>
            </a:endParaRPr>
          </a:p>
          <a:p>
            <a:pPr marL="0" lvl="0" indent="0" algn="l" rtl="0">
              <a:lnSpc>
                <a:spcPct val="90000"/>
              </a:lnSpc>
              <a:spcBef>
                <a:spcPts val="0"/>
              </a:spcBef>
              <a:spcAft>
                <a:spcPts val="0"/>
              </a:spcAft>
              <a:buClr>
                <a:schemeClr val="dk1"/>
              </a:buClr>
              <a:buSzPts val="1800"/>
              <a:buNone/>
            </a:pPr>
            <a:endParaRPr lang="en-GB" sz="3600" dirty="0">
              <a:solidFill>
                <a:srgbClr val="0070C0"/>
              </a:solidFill>
              <a:uFill>
                <a:noFill/>
              </a:uFill>
            </a:endParaRPr>
          </a:p>
          <a:p>
            <a:pPr marL="0" lvl="0" indent="0" algn="l" rtl="0">
              <a:lnSpc>
                <a:spcPct val="90000"/>
              </a:lnSpc>
              <a:spcBef>
                <a:spcPts val="0"/>
              </a:spcBef>
              <a:spcAft>
                <a:spcPts val="0"/>
              </a:spcAft>
              <a:buClr>
                <a:schemeClr val="dk1"/>
              </a:buClr>
              <a:buSzPts val="1800"/>
              <a:buNone/>
            </a:pPr>
            <a:r>
              <a:rPr lang="en-GB" sz="3600" dirty="0">
                <a:solidFill>
                  <a:schemeClr val="tx1"/>
                </a:solidFill>
                <a:uFill>
                  <a:noFill/>
                </a:uFill>
              </a:rPr>
              <a:t>Website</a:t>
            </a:r>
            <a:r>
              <a:rPr lang="en-GB" sz="3600" dirty="0">
                <a:solidFill>
                  <a:srgbClr val="0070C0"/>
                </a:solidFill>
                <a:uFill>
                  <a:noFill/>
                </a:uFill>
              </a:rPr>
              <a:t>: </a:t>
            </a:r>
            <a:r>
              <a:rPr lang="en-GB" sz="3000" dirty="0">
                <a:solidFill>
                  <a:srgbClr val="0070C0"/>
                </a:solidFill>
                <a:uFill>
                  <a:noFill/>
                </a:uFill>
              </a:rPr>
              <a:t>https://www.raedwaldtrust.com/outreach-services/medical-needs-in-schools-mnis-suffolk/</a:t>
            </a:r>
          </a:p>
          <a:p>
            <a:pPr marL="228600" lvl="0" indent="0" algn="l" rtl="0">
              <a:lnSpc>
                <a:spcPct val="115000"/>
              </a:lnSpc>
              <a:spcBef>
                <a:spcPts val="0"/>
              </a:spcBef>
              <a:spcAft>
                <a:spcPts val="0"/>
              </a:spcAft>
              <a:buClr>
                <a:schemeClr val="dk1"/>
              </a:buClr>
              <a:buSzPts val="1100"/>
              <a:buNone/>
            </a:pPr>
            <a:endParaRPr sz="3600" dirty="0">
              <a:solidFill>
                <a:srgbClr val="1155CC"/>
              </a:solidFill>
            </a:endParaRPr>
          </a:p>
        </p:txBody>
      </p:sp>
      <p:pic>
        <p:nvPicPr>
          <p:cNvPr id="2" name="Picture 1"/>
          <p:cNvPicPr>
            <a:picLocks noChangeAspect="1"/>
          </p:cNvPicPr>
          <p:nvPr/>
        </p:nvPicPr>
        <p:blipFill>
          <a:blip r:embed="rId4"/>
          <a:stretch>
            <a:fillRect/>
          </a:stretch>
        </p:blipFill>
        <p:spPr>
          <a:xfrm>
            <a:off x="4583708" y="6193250"/>
            <a:ext cx="2462997" cy="68890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883326738b_0_0"/>
          <p:cNvSpPr txBox="1">
            <a:spLocks noGrp="1"/>
          </p:cNvSpPr>
          <p:nvPr>
            <p:ph type="title"/>
          </p:nvPr>
        </p:nvSpPr>
        <p:spPr>
          <a:xfrm>
            <a:off x="506992" y="-596425"/>
            <a:ext cx="11178000" cy="2760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a:t>What responsibilities does each party have?</a:t>
            </a:r>
            <a:endParaRPr/>
          </a:p>
        </p:txBody>
      </p:sp>
      <p:sp>
        <p:nvSpPr>
          <p:cNvPr id="479" name="Google Shape;479;g883326738b_0_0"/>
          <p:cNvSpPr txBox="1">
            <a:spLocks noGrp="1"/>
          </p:cNvSpPr>
          <p:nvPr>
            <p:ph type="body" idx="1"/>
          </p:nvPr>
        </p:nvSpPr>
        <p:spPr>
          <a:xfrm>
            <a:off x="996779" y="3428991"/>
            <a:ext cx="7087200" cy="69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None/>
            </a:pPr>
            <a:r>
              <a:rPr lang="en-GB" sz="3600"/>
              <a:t>Pupils</a:t>
            </a:r>
            <a:br>
              <a:rPr lang="en-GB" sz="3600"/>
            </a:br>
            <a:r>
              <a:rPr lang="en-GB" sz="3600"/>
              <a:t/>
            </a:r>
            <a:br>
              <a:rPr lang="en-GB" sz="3600"/>
            </a:br>
            <a:r>
              <a:rPr lang="en-GB" sz="3600"/>
              <a:t>Parents</a:t>
            </a:r>
            <a:br>
              <a:rPr lang="en-GB" sz="3600"/>
            </a:br>
            <a:r>
              <a:rPr lang="en-GB" sz="3600"/>
              <a:t/>
            </a:r>
            <a:br>
              <a:rPr lang="en-GB" sz="3600"/>
            </a:br>
            <a:r>
              <a:rPr lang="en-GB" sz="3600"/>
              <a:t>Headteachers</a:t>
            </a:r>
            <a:br>
              <a:rPr lang="en-GB" sz="3600"/>
            </a:br>
            <a:r>
              <a:rPr lang="en-GB" sz="3600"/>
              <a:t/>
            </a:r>
            <a:br>
              <a:rPr lang="en-GB" sz="3600"/>
            </a:br>
            <a:r>
              <a:rPr lang="en-GB" sz="3600"/>
              <a:t>Governing Bodies</a:t>
            </a:r>
            <a:br>
              <a:rPr lang="en-GB" sz="3600"/>
            </a:br>
            <a:endParaRPr sz="3600"/>
          </a:p>
        </p:txBody>
      </p:sp>
      <p:sp>
        <p:nvSpPr>
          <p:cNvPr id="480" name="Google Shape;480;g883326738b_0_0"/>
          <p:cNvSpPr txBox="1">
            <a:spLocks noGrp="1"/>
          </p:cNvSpPr>
          <p:nvPr>
            <p:ph type="body" idx="1"/>
          </p:nvPr>
        </p:nvSpPr>
        <p:spPr>
          <a:xfrm>
            <a:off x="5695704" y="3428991"/>
            <a:ext cx="7087200" cy="69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None/>
            </a:pPr>
            <a:r>
              <a:rPr lang="en-GB" sz="3600"/>
              <a:t>Local Authority</a:t>
            </a:r>
            <a:br>
              <a:rPr lang="en-GB" sz="3600"/>
            </a:br>
            <a:r>
              <a:rPr lang="en-GB" sz="3600"/>
              <a:t/>
            </a:r>
            <a:br>
              <a:rPr lang="en-GB" sz="3600"/>
            </a:br>
            <a:r>
              <a:rPr lang="en-GB" sz="3600"/>
              <a:t>School Staff</a:t>
            </a:r>
            <a:br>
              <a:rPr lang="en-GB" sz="3600"/>
            </a:br>
            <a:r>
              <a:rPr lang="en-GB" sz="3600"/>
              <a:t/>
            </a:r>
            <a:br>
              <a:rPr lang="en-GB" sz="3600"/>
            </a:br>
            <a:r>
              <a:rPr lang="en-GB" sz="3600"/>
              <a:t>School Nurses</a:t>
            </a:r>
            <a:br>
              <a:rPr lang="en-GB" sz="3600"/>
            </a:br>
            <a:r>
              <a:rPr lang="en-GB" sz="3600"/>
              <a:t/>
            </a:r>
            <a:br>
              <a:rPr lang="en-GB" sz="3600"/>
            </a:br>
            <a:r>
              <a:rPr lang="en-GB" sz="3600"/>
              <a:t>Other Health Professionals</a:t>
            </a:r>
            <a:br>
              <a:rPr lang="en-GB" sz="3600"/>
            </a:br>
            <a:endParaRPr sz="3600"/>
          </a:p>
        </p:txBody>
      </p:sp>
      <p:pic>
        <p:nvPicPr>
          <p:cNvPr id="2" name="Picture 1"/>
          <p:cNvPicPr>
            <a:picLocks noChangeAspect="1"/>
          </p:cNvPicPr>
          <p:nvPr/>
        </p:nvPicPr>
        <p:blipFill>
          <a:blip r:embed="rId3"/>
          <a:stretch>
            <a:fillRect/>
          </a:stretch>
        </p:blipFill>
        <p:spPr>
          <a:xfrm>
            <a:off x="4864493" y="6169092"/>
            <a:ext cx="2462997" cy="688908"/>
          </a:xfrm>
          <a:prstGeom prst="rect">
            <a:avLst/>
          </a:prstGeom>
        </p:spPr>
      </p:pic>
    </p:spTree>
    <p:extLst>
      <p:ext uri="{BB962C8B-B14F-4D97-AF65-F5344CB8AC3E}">
        <p14:creationId xmlns:p14="http://schemas.microsoft.com/office/powerpoint/2010/main" val="3405638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80ad527cd9_0_0"/>
          <p:cNvSpPr txBox="1">
            <a:spLocks noGrp="1"/>
          </p:cNvSpPr>
          <p:nvPr>
            <p:ph type="body" idx="1"/>
          </p:nvPr>
        </p:nvSpPr>
        <p:spPr>
          <a:xfrm>
            <a:off x="838200" y="1253400"/>
            <a:ext cx="10515600" cy="4351200"/>
          </a:xfrm>
          <a:prstGeom prst="rect">
            <a:avLst/>
          </a:prstGeom>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100"/>
              <a:buFont typeface="Arial"/>
              <a:buNone/>
            </a:pPr>
            <a:r>
              <a:rPr lang="en-GB" sz="2400"/>
              <a:t>...should ensure that pupils with medical conditions are </a:t>
            </a:r>
            <a:r>
              <a:rPr lang="en-GB" sz="2400" b="1"/>
              <a:t>supported</a:t>
            </a:r>
            <a:r>
              <a:rPr lang="en-GB" sz="2400"/>
              <a:t> to enable the </a:t>
            </a:r>
            <a:r>
              <a:rPr lang="en-GB" sz="2400" b="1"/>
              <a:t>fullest participation </a:t>
            </a:r>
            <a:r>
              <a:rPr lang="en-GB" sz="2400"/>
              <a:t>possible in all aspects of school life.</a:t>
            </a:r>
            <a:endParaRPr sz="2400"/>
          </a:p>
          <a:p>
            <a:pPr marL="0" lvl="0" indent="0" algn="l" rtl="0">
              <a:lnSpc>
                <a:spcPct val="107000"/>
              </a:lnSpc>
              <a:spcBef>
                <a:spcPts val="0"/>
              </a:spcBef>
              <a:spcAft>
                <a:spcPts val="0"/>
              </a:spcAft>
              <a:buClr>
                <a:schemeClr val="dk1"/>
              </a:buClr>
              <a:buSzPts val="1100"/>
              <a:buFont typeface="Arial"/>
              <a:buNone/>
            </a:pPr>
            <a:endParaRPr sz="2400"/>
          </a:p>
          <a:p>
            <a:pPr marL="0" lvl="0" indent="0" algn="l" rtl="0">
              <a:lnSpc>
                <a:spcPct val="107000"/>
              </a:lnSpc>
              <a:spcBef>
                <a:spcPts val="0"/>
              </a:spcBef>
              <a:spcAft>
                <a:spcPts val="0"/>
              </a:spcAft>
              <a:buClr>
                <a:schemeClr val="dk1"/>
              </a:buClr>
              <a:buSzPts val="1100"/>
              <a:buFont typeface="Arial"/>
              <a:buNone/>
            </a:pPr>
            <a:r>
              <a:rPr lang="en-GB" sz="2400"/>
              <a:t>Should ensure that a </a:t>
            </a:r>
            <a:r>
              <a:rPr lang="en-GB" sz="2400" b="1"/>
              <a:t>suitable policy </a:t>
            </a:r>
            <a:r>
              <a:rPr lang="en-GB" sz="2400"/>
              <a:t>for supporting pupils with medical needs is adopted and </a:t>
            </a:r>
            <a:r>
              <a:rPr lang="en-GB" sz="2400" b="1"/>
              <a:t>reviewed regularly</a:t>
            </a:r>
            <a:r>
              <a:rPr lang="en-GB" sz="2400"/>
              <a:t>, including the use of IHPs.</a:t>
            </a:r>
            <a:endParaRPr sz="2400"/>
          </a:p>
          <a:p>
            <a:pPr marL="0" lvl="0" indent="0" algn="l" rtl="0">
              <a:lnSpc>
                <a:spcPct val="107000"/>
              </a:lnSpc>
              <a:spcBef>
                <a:spcPts val="0"/>
              </a:spcBef>
              <a:spcAft>
                <a:spcPts val="0"/>
              </a:spcAft>
              <a:buClr>
                <a:schemeClr val="dk1"/>
              </a:buClr>
              <a:buSzPts val="1100"/>
              <a:buFont typeface="Arial"/>
              <a:buNone/>
            </a:pPr>
            <a:endParaRPr sz="2400"/>
          </a:p>
          <a:p>
            <a:pPr marL="0" lvl="0" indent="0" algn="l" rtl="0">
              <a:lnSpc>
                <a:spcPct val="107000"/>
              </a:lnSpc>
              <a:spcBef>
                <a:spcPts val="0"/>
              </a:spcBef>
              <a:spcAft>
                <a:spcPts val="0"/>
              </a:spcAft>
              <a:buClr>
                <a:schemeClr val="dk1"/>
              </a:buClr>
              <a:buSzPts val="1100"/>
              <a:buFont typeface="Arial"/>
              <a:buNone/>
            </a:pPr>
            <a:r>
              <a:rPr lang="en-GB" sz="2400"/>
              <a:t>They should also ensure that any </a:t>
            </a:r>
            <a:r>
              <a:rPr lang="en-GB" sz="2400" b="1"/>
              <a:t>members of school staff </a:t>
            </a:r>
            <a:r>
              <a:rPr lang="en-GB" sz="2400"/>
              <a:t>who provide support to pupils with medical conditions </a:t>
            </a:r>
            <a:r>
              <a:rPr lang="en-GB" sz="2400" b="1"/>
              <a:t>are able to access information </a:t>
            </a:r>
            <a:r>
              <a:rPr lang="en-GB" sz="2400"/>
              <a:t>and other teaching support materials as needed.</a:t>
            </a:r>
            <a:endParaRPr sz="2400"/>
          </a:p>
          <a:p>
            <a:pPr marL="0" lvl="0" indent="0" algn="l" rtl="0">
              <a:lnSpc>
                <a:spcPct val="107000"/>
              </a:lnSpc>
              <a:spcBef>
                <a:spcPts val="0"/>
              </a:spcBef>
              <a:spcAft>
                <a:spcPts val="0"/>
              </a:spcAft>
              <a:buClr>
                <a:schemeClr val="dk1"/>
              </a:buClr>
              <a:buSzPts val="1100"/>
              <a:buFont typeface="Arial"/>
              <a:buNone/>
            </a:pPr>
            <a:endParaRPr sz="1400"/>
          </a:p>
          <a:p>
            <a:pPr marL="0" lvl="0" indent="0" algn="l" rtl="0">
              <a:spcBef>
                <a:spcPts val="1000"/>
              </a:spcBef>
              <a:spcAft>
                <a:spcPts val="0"/>
              </a:spcAft>
              <a:buNone/>
            </a:pPr>
            <a:endParaRPr/>
          </a:p>
        </p:txBody>
      </p:sp>
      <p:pic>
        <p:nvPicPr>
          <p:cNvPr id="2" name="Picture 1"/>
          <p:cNvPicPr>
            <a:picLocks noChangeAspect="1"/>
          </p:cNvPicPr>
          <p:nvPr/>
        </p:nvPicPr>
        <p:blipFill>
          <a:blip r:embed="rId3"/>
          <a:stretch>
            <a:fillRect/>
          </a:stretch>
        </p:blipFill>
        <p:spPr>
          <a:xfrm>
            <a:off x="4738377" y="6169092"/>
            <a:ext cx="2462997" cy="688908"/>
          </a:xfrm>
          <a:prstGeom prst="rect">
            <a:avLst/>
          </a:prstGeom>
        </p:spPr>
      </p:pic>
      <p:sp>
        <p:nvSpPr>
          <p:cNvPr id="3" name="TextBox 2"/>
          <p:cNvSpPr txBox="1"/>
          <p:nvPr/>
        </p:nvSpPr>
        <p:spPr>
          <a:xfrm>
            <a:off x="725214" y="315310"/>
            <a:ext cx="10484069" cy="830997"/>
          </a:xfrm>
          <a:prstGeom prst="rect">
            <a:avLst/>
          </a:prstGeom>
          <a:noFill/>
        </p:spPr>
        <p:txBody>
          <a:bodyPr wrap="square" rtlCol="0">
            <a:spAutoFit/>
          </a:bodyPr>
          <a:lstStyle/>
          <a:p>
            <a:r>
              <a:rPr lang="en-GB" sz="4800" smtClean="0"/>
              <a:t>Who is responsible?</a:t>
            </a:r>
            <a:endParaRPr lang="en-GB" sz="4800"/>
          </a:p>
        </p:txBody>
      </p:sp>
    </p:spTree>
    <p:extLst>
      <p:ext uri="{BB962C8B-B14F-4D97-AF65-F5344CB8AC3E}">
        <p14:creationId xmlns:p14="http://schemas.microsoft.com/office/powerpoint/2010/main" val="743413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883326738b_0_0"/>
          <p:cNvSpPr txBox="1">
            <a:spLocks noGrp="1"/>
          </p:cNvSpPr>
          <p:nvPr>
            <p:ph type="title"/>
          </p:nvPr>
        </p:nvSpPr>
        <p:spPr>
          <a:xfrm>
            <a:off x="506992" y="-596425"/>
            <a:ext cx="11178000" cy="2760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a:t>What responsibilities does each party have?</a:t>
            </a:r>
            <a:endParaRPr/>
          </a:p>
        </p:txBody>
      </p:sp>
      <p:sp>
        <p:nvSpPr>
          <p:cNvPr id="479" name="Google Shape;479;g883326738b_0_0"/>
          <p:cNvSpPr txBox="1">
            <a:spLocks noGrp="1"/>
          </p:cNvSpPr>
          <p:nvPr>
            <p:ph type="body" idx="1"/>
          </p:nvPr>
        </p:nvSpPr>
        <p:spPr>
          <a:xfrm>
            <a:off x="996779" y="3428991"/>
            <a:ext cx="7087200" cy="69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None/>
            </a:pPr>
            <a:r>
              <a:rPr lang="en-GB" sz="3600"/>
              <a:t>Pupils</a:t>
            </a:r>
            <a:br>
              <a:rPr lang="en-GB" sz="3600"/>
            </a:br>
            <a:r>
              <a:rPr lang="en-GB" sz="3600"/>
              <a:t/>
            </a:r>
            <a:br>
              <a:rPr lang="en-GB" sz="3600"/>
            </a:br>
            <a:r>
              <a:rPr lang="en-GB" sz="3600"/>
              <a:t>Parents</a:t>
            </a:r>
            <a:br>
              <a:rPr lang="en-GB" sz="3600"/>
            </a:br>
            <a:r>
              <a:rPr lang="en-GB" sz="3600"/>
              <a:t/>
            </a:r>
            <a:br>
              <a:rPr lang="en-GB" sz="3600"/>
            </a:br>
            <a:r>
              <a:rPr lang="en-GB" sz="3600"/>
              <a:t>Headteachers</a:t>
            </a:r>
            <a:br>
              <a:rPr lang="en-GB" sz="3600"/>
            </a:br>
            <a:r>
              <a:rPr lang="en-GB" sz="3600"/>
              <a:t/>
            </a:r>
            <a:br>
              <a:rPr lang="en-GB" sz="3600"/>
            </a:br>
            <a:r>
              <a:rPr lang="en-GB" sz="3600">
                <a:solidFill>
                  <a:srgbClr val="FF0000"/>
                </a:solidFill>
              </a:rPr>
              <a:t>Governing Bodies</a:t>
            </a:r>
            <a:br>
              <a:rPr lang="en-GB" sz="3600">
                <a:solidFill>
                  <a:srgbClr val="FF0000"/>
                </a:solidFill>
              </a:rPr>
            </a:br>
            <a:endParaRPr sz="3600">
              <a:solidFill>
                <a:srgbClr val="FF0000"/>
              </a:solidFill>
            </a:endParaRPr>
          </a:p>
        </p:txBody>
      </p:sp>
      <p:sp>
        <p:nvSpPr>
          <p:cNvPr id="480" name="Google Shape;480;g883326738b_0_0"/>
          <p:cNvSpPr txBox="1">
            <a:spLocks noGrp="1"/>
          </p:cNvSpPr>
          <p:nvPr>
            <p:ph type="body" idx="1"/>
          </p:nvPr>
        </p:nvSpPr>
        <p:spPr>
          <a:xfrm>
            <a:off x="5695704" y="3428991"/>
            <a:ext cx="7087200" cy="69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None/>
            </a:pPr>
            <a:r>
              <a:rPr lang="en-GB" sz="3600"/>
              <a:t>Local Authority</a:t>
            </a:r>
            <a:br>
              <a:rPr lang="en-GB" sz="3600"/>
            </a:br>
            <a:r>
              <a:rPr lang="en-GB" sz="3600"/>
              <a:t/>
            </a:r>
            <a:br>
              <a:rPr lang="en-GB" sz="3600"/>
            </a:br>
            <a:r>
              <a:rPr lang="en-GB" sz="3600"/>
              <a:t>School Staff</a:t>
            </a:r>
            <a:br>
              <a:rPr lang="en-GB" sz="3600"/>
            </a:br>
            <a:r>
              <a:rPr lang="en-GB" sz="3600"/>
              <a:t/>
            </a:r>
            <a:br>
              <a:rPr lang="en-GB" sz="3600"/>
            </a:br>
            <a:r>
              <a:rPr lang="en-GB" sz="3600"/>
              <a:t>School Nurses</a:t>
            </a:r>
            <a:br>
              <a:rPr lang="en-GB" sz="3600"/>
            </a:br>
            <a:r>
              <a:rPr lang="en-GB" sz="3600"/>
              <a:t/>
            </a:r>
            <a:br>
              <a:rPr lang="en-GB" sz="3600"/>
            </a:br>
            <a:r>
              <a:rPr lang="en-GB" sz="3600"/>
              <a:t>Other Health Professionals</a:t>
            </a:r>
            <a:br>
              <a:rPr lang="en-GB" sz="3600"/>
            </a:br>
            <a:endParaRPr sz="3600"/>
          </a:p>
        </p:txBody>
      </p:sp>
      <p:pic>
        <p:nvPicPr>
          <p:cNvPr id="2" name="Picture 1"/>
          <p:cNvPicPr>
            <a:picLocks noChangeAspect="1"/>
          </p:cNvPicPr>
          <p:nvPr/>
        </p:nvPicPr>
        <p:blipFill>
          <a:blip r:embed="rId3"/>
          <a:stretch>
            <a:fillRect/>
          </a:stretch>
        </p:blipFill>
        <p:spPr>
          <a:xfrm>
            <a:off x="4864493" y="6169092"/>
            <a:ext cx="2462997" cy="688908"/>
          </a:xfrm>
          <a:prstGeom prst="rect">
            <a:avLst/>
          </a:prstGeom>
        </p:spPr>
      </p:pic>
    </p:spTree>
    <p:extLst>
      <p:ext uri="{BB962C8B-B14F-4D97-AF65-F5344CB8AC3E}">
        <p14:creationId xmlns:p14="http://schemas.microsoft.com/office/powerpoint/2010/main" val="277156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g80ad527cd9_0_7"/>
          <p:cNvSpPr txBox="1">
            <a:spLocks noGrp="1"/>
          </p:cNvSpPr>
          <p:nvPr>
            <p:ph type="body" idx="1"/>
          </p:nvPr>
        </p:nvSpPr>
        <p:spPr>
          <a:xfrm>
            <a:off x="677050" y="179050"/>
            <a:ext cx="10515600" cy="4351200"/>
          </a:xfrm>
          <a:prstGeom prst="rect">
            <a:avLst/>
          </a:prstGeom>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r>
              <a:rPr lang="en-GB" sz="1900" dirty="0"/>
              <a:t>…should ensure that their </a:t>
            </a:r>
            <a:r>
              <a:rPr lang="en-GB" sz="1900" b="1" dirty="0"/>
              <a:t>school’s policy is developed </a:t>
            </a:r>
            <a:r>
              <a:rPr lang="en-GB" sz="1900" dirty="0"/>
              <a:t>and effectively implemented with partners. This includes ensuring that all staff are aware of the policy for supporting pupils with medical conditions and understand their role in its </a:t>
            </a:r>
            <a:r>
              <a:rPr lang="en-GB" sz="1900"/>
              <a:t>implementation</a:t>
            </a:r>
            <a:r>
              <a:rPr lang="en-GB" sz="1900" smtClean="0"/>
              <a:t>.</a:t>
            </a:r>
            <a:endParaRPr sz="1900" dirty="0"/>
          </a:p>
          <a:p>
            <a:pPr marL="0" lvl="0" indent="0" algn="l" rtl="0">
              <a:lnSpc>
                <a:spcPct val="107000"/>
              </a:lnSpc>
              <a:spcBef>
                <a:spcPts val="1200"/>
              </a:spcBef>
              <a:spcAft>
                <a:spcPts val="0"/>
              </a:spcAft>
              <a:buNone/>
            </a:pPr>
            <a:r>
              <a:rPr lang="en-GB" sz="1900" dirty="0"/>
              <a:t>…should </a:t>
            </a:r>
            <a:r>
              <a:rPr lang="en-GB" sz="1900" b="1" dirty="0"/>
              <a:t>ensure that all staff who need to know are aware of the child’s condition</a:t>
            </a:r>
            <a:r>
              <a:rPr lang="en-GB" sz="1900" dirty="0"/>
              <a:t>. They should also ensure that sufficient trained numbers of staff are available to implement the policy and deliver against all individual healthcare plans, including in contingency and emergency situations. This may involve recruiting a member of staff for this purpose.</a:t>
            </a:r>
            <a:endParaRPr sz="1900" dirty="0"/>
          </a:p>
          <a:p>
            <a:pPr marL="0" lvl="0" indent="0" algn="l" rtl="0">
              <a:lnSpc>
                <a:spcPct val="107000"/>
              </a:lnSpc>
              <a:spcBef>
                <a:spcPts val="1200"/>
              </a:spcBef>
              <a:spcAft>
                <a:spcPts val="0"/>
              </a:spcAft>
              <a:buNone/>
            </a:pPr>
            <a:endParaRPr sz="1900" dirty="0"/>
          </a:p>
          <a:p>
            <a:pPr marL="0" lvl="0" indent="0" algn="l" rtl="0">
              <a:lnSpc>
                <a:spcPct val="107000"/>
              </a:lnSpc>
              <a:spcBef>
                <a:spcPts val="1200"/>
              </a:spcBef>
              <a:spcAft>
                <a:spcPts val="0"/>
              </a:spcAft>
              <a:buNone/>
            </a:pPr>
            <a:r>
              <a:rPr lang="en-GB" sz="1900" dirty="0"/>
              <a:t>…have </a:t>
            </a:r>
            <a:r>
              <a:rPr lang="en-GB" sz="1900" b="1" dirty="0"/>
              <a:t>overall responsibility for the development of individual healthcare plans </a:t>
            </a:r>
            <a:r>
              <a:rPr lang="en-GB" sz="1900" dirty="0"/>
              <a:t>They should also make sure that </a:t>
            </a:r>
            <a:r>
              <a:rPr lang="en-GB" sz="1900" b="1" dirty="0"/>
              <a:t>school staff are appropriately insured </a:t>
            </a:r>
            <a:r>
              <a:rPr lang="en-GB" sz="1900" dirty="0"/>
              <a:t>and are aware that they are insured to support pupils in this way.</a:t>
            </a:r>
            <a:endParaRPr sz="1900" dirty="0"/>
          </a:p>
          <a:p>
            <a:pPr marL="0" lvl="0" indent="0" algn="l" rtl="0">
              <a:lnSpc>
                <a:spcPct val="115000"/>
              </a:lnSpc>
              <a:spcBef>
                <a:spcPts val="1200"/>
              </a:spcBef>
              <a:spcAft>
                <a:spcPts val="0"/>
              </a:spcAft>
              <a:buNone/>
            </a:pPr>
            <a:r>
              <a:rPr lang="en-GB" sz="1900" smtClean="0"/>
              <a:t>They </a:t>
            </a:r>
            <a:r>
              <a:rPr lang="en-GB" sz="1900" dirty="0"/>
              <a:t>should contact the school nursing service in the case of any child who has a medical condition that may require support at school, but who has not yet been brought to the attention of the school nurse.</a:t>
            </a:r>
            <a:endParaRPr sz="1900" dirty="0"/>
          </a:p>
          <a:p>
            <a:pPr marL="0" lvl="0" indent="0" algn="l" rtl="0">
              <a:lnSpc>
                <a:spcPct val="107000"/>
              </a:lnSpc>
              <a:spcBef>
                <a:spcPts val="1200"/>
              </a:spcBef>
              <a:spcAft>
                <a:spcPts val="0"/>
              </a:spcAft>
              <a:buNone/>
            </a:pPr>
            <a:endParaRPr sz="2400" dirty="0"/>
          </a:p>
          <a:p>
            <a:pPr marL="0" lvl="0" indent="0" algn="l" rtl="0">
              <a:lnSpc>
                <a:spcPct val="107000"/>
              </a:lnSpc>
              <a:spcBef>
                <a:spcPts val="0"/>
              </a:spcBef>
              <a:spcAft>
                <a:spcPts val="0"/>
              </a:spcAft>
              <a:buNone/>
            </a:pPr>
            <a:endParaRPr sz="1400" dirty="0"/>
          </a:p>
          <a:p>
            <a:pPr marL="0" lvl="0" indent="0" algn="l" rtl="0">
              <a:spcBef>
                <a:spcPts val="1000"/>
              </a:spcBef>
              <a:spcAft>
                <a:spcPts val="0"/>
              </a:spcAft>
              <a:buNone/>
            </a:pPr>
            <a:endParaRPr dirty="0"/>
          </a:p>
        </p:txBody>
      </p:sp>
      <p:pic>
        <p:nvPicPr>
          <p:cNvPr id="2" name="Picture 1"/>
          <p:cNvPicPr>
            <a:picLocks noChangeAspect="1"/>
          </p:cNvPicPr>
          <p:nvPr/>
        </p:nvPicPr>
        <p:blipFill>
          <a:blip r:embed="rId3"/>
          <a:stretch>
            <a:fillRect/>
          </a:stretch>
        </p:blipFill>
        <p:spPr>
          <a:xfrm>
            <a:off x="4703351" y="6169092"/>
            <a:ext cx="2462997" cy="688908"/>
          </a:xfrm>
          <a:prstGeom prst="rect">
            <a:avLst/>
          </a:prstGeom>
        </p:spPr>
      </p:pic>
    </p:spTree>
    <p:extLst>
      <p:ext uri="{BB962C8B-B14F-4D97-AF65-F5344CB8AC3E}">
        <p14:creationId xmlns:p14="http://schemas.microsoft.com/office/powerpoint/2010/main" val="3008986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883326738b_0_0"/>
          <p:cNvSpPr txBox="1">
            <a:spLocks noGrp="1"/>
          </p:cNvSpPr>
          <p:nvPr>
            <p:ph type="title"/>
          </p:nvPr>
        </p:nvSpPr>
        <p:spPr>
          <a:xfrm>
            <a:off x="506992" y="-596425"/>
            <a:ext cx="11178000" cy="2760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a:t>What responsibilities does each party have?</a:t>
            </a:r>
            <a:endParaRPr/>
          </a:p>
        </p:txBody>
      </p:sp>
      <p:sp>
        <p:nvSpPr>
          <p:cNvPr id="479" name="Google Shape;479;g883326738b_0_0"/>
          <p:cNvSpPr txBox="1">
            <a:spLocks noGrp="1"/>
          </p:cNvSpPr>
          <p:nvPr>
            <p:ph type="body" idx="1"/>
          </p:nvPr>
        </p:nvSpPr>
        <p:spPr>
          <a:xfrm>
            <a:off x="996779" y="3428991"/>
            <a:ext cx="7087200" cy="69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None/>
            </a:pPr>
            <a:r>
              <a:rPr lang="en-GB" sz="3600"/>
              <a:t>Pupils</a:t>
            </a:r>
            <a:br>
              <a:rPr lang="en-GB" sz="3600"/>
            </a:br>
            <a:r>
              <a:rPr lang="en-GB" sz="3600"/>
              <a:t/>
            </a:r>
            <a:br>
              <a:rPr lang="en-GB" sz="3600"/>
            </a:br>
            <a:r>
              <a:rPr lang="en-GB" sz="3600"/>
              <a:t>Parents</a:t>
            </a:r>
            <a:br>
              <a:rPr lang="en-GB" sz="3600"/>
            </a:br>
            <a:r>
              <a:rPr lang="en-GB" sz="3600"/>
              <a:t/>
            </a:r>
            <a:br>
              <a:rPr lang="en-GB" sz="3600"/>
            </a:br>
            <a:r>
              <a:rPr lang="en-GB" sz="3600">
                <a:solidFill>
                  <a:srgbClr val="FF0000"/>
                </a:solidFill>
              </a:rPr>
              <a:t>Headteachers</a:t>
            </a:r>
            <a:r>
              <a:rPr lang="en-GB" sz="3600"/>
              <a:t/>
            </a:r>
            <a:br>
              <a:rPr lang="en-GB" sz="3600"/>
            </a:br>
            <a:r>
              <a:rPr lang="en-GB" sz="3600"/>
              <a:t/>
            </a:r>
            <a:br>
              <a:rPr lang="en-GB" sz="3600"/>
            </a:br>
            <a:r>
              <a:rPr lang="en-GB" sz="3600"/>
              <a:t>Governing Bodies</a:t>
            </a:r>
            <a:br>
              <a:rPr lang="en-GB" sz="3600"/>
            </a:br>
            <a:endParaRPr sz="3600"/>
          </a:p>
        </p:txBody>
      </p:sp>
      <p:sp>
        <p:nvSpPr>
          <p:cNvPr id="480" name="Google Shape;480;g883326738b_0_0"/>
          <p:cNvSpPr txBox="1">
            <a:spLocks noGrp="1"/>
          </p:cNvSpPr>
          <p:nvPr>
            <p:ph type="body" idx="1"/>
          </p:nvPr>
        </p:nvSpPr>
        <p:spPr>
          <a:xfrm>
            <a:off x="5695704" y="3428991"/>
            <a:ext cx="7087200" cy="69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None/>
            </a:pPr>
            <a:r>
              <a:rPr lang="en-GB" sz="3600"/>
              <a:t>Local Authority</a:t>
            </a:r>
            <a:br>
              <a:rPr lang="en-GB" sz="3600"/>
            </a:br>
            <a:r>
              <a:rPr lang="en-GB" sz="3600"/>
              <a:t/>
            </a:r>
            <a:br>
              <a:rPr lang="en-GB" sz="3600"/>
            </a:br>
            <a:r>
              <a:rPr lang="en-GB" sz="3600"/>
              <a:t>School Staff</a:t>
            </a:r>
            <a:br>
              <a:rPr lang="en-GB" sz="3600"/>
            </a:br>
            <a:r>
              <a:rPr lang="en-GB" sz="3600"/>
              <a:t/>
            </a:r>
            <a:br>
              <a:rPr lang="en-GB" sz="3600"/>
            </a:br>
            <a:r>
              <a:rPr lang="en-GB" sz="3600"/>
              <a:t>School Nurses</a:t>
            </a:r>
            <a:br>
              <a:rPr lang="en-GB" sz="3600"/>
            </a:br>
            <a:r>
              <a:rPr lang="en-GB" sz="3600"/>
              <a:t/>
            </a:r>
            <a:br>
              <a:rPr lang="en-GB" sz="3600"/>
            </a:br>
            <a:r>
              <a:rPr lang="en-GB" sz="3600"/>
              <a:t>Other Health Professionals</a:t>
            </a:r>
            <a:br>
              <a:rPr lang="en-GB" sz="3600"/>
            </a:br>
            <a:endParaRPr sz="3600"/>
          </a:p>
        </p:txBody>
      </p:sp>
      <p:pic>
        <p:nvPicPr>
          <p:cNvPr id="2" name="Picture 1"/>
          <p:cNvPicPr>
            <a:picLocks noChangeAspect="1"/>
          </p:cNvPicPr>
          <p:nvPr/>
        </p:nvPicPr>
        <p:blipFill>
          <a:blip r:embed="rId3"/>
          <a:stretch>
            <a:fillRect/>
          </a:stretch>
        </p:blipFill>
        <p:spPr>
          <a:xfrm>
            <a:off x="4864493" y="6169092"/>
            <a:ext cx="2462997" cy="688908"/>
          </a:xfrm>
          <a:prstGeom prst="rect">
            <a:avLst/>
          </a:prstGeom>
        </p:spPr>
      </p:pic>
    </p:spTree>
    <p:extLst>
      <p:ext uri="{BB962C8B-B14F-4D97-AF65-F5344CB8AC3E}">
        <p14:creationId xmlns:p14="http://schemas.microsoft.com/office/powerpoint/2010/main" val="2974122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2227</Words>
  <Application>Microsoft Office PowerPoint</Application>
  <PresentationFormat>Widescreen</PresentationFormat>
  <Paragraphs>226</Paragraphs>
  <Slides>41</Slides>
  <Notes>39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1_Office Theme</vt:lpstr>
      <vt:lpstr>MANAGING THE NEEDS OF CHILDREN WITH MEDICAL CONDITIONS IN SCHOOLS</vt:lpstr>
      <vt:lpstr>Statutory Guidance for Medical Needs in Schools</vt:lpstr>
      <vt:lpstr>Section 100 of the Children and Families Act 2014 </vt:lpstr>
      <vt:lpstr>PowerPoint Presentation</vt:lpstr>
      <vt:lpstr>What responsibilities does each party have?</vt:lpstr>
      <vt:lpstr>PowerPoint Presentation</vt:lpstr>
      <vt:lpstr>What responsibilities does each party have?</vt:lpstr>
      <vt:lpstr>PowerPoint Presentation</vt:lpstr>
      <vt:lpstr>What responsibilities does each party have?</vt:lpstr>
      <vt:lpstr>PowerPoint Presentation</vt:lpstr>
      <vt:lpstr>What responsibilities does each party have?</vt:lpstr>
      <vt:lpstr>PowerPoint Presentation</vt:lpstr>
      <vt:lpstr>What responsibilities does each party have?</vt:lpstr>
      <vt:lpstr>PowerPoint Presentation</vt:lpstr>
      <vt:lpstr>What responsibilities does each party have?</vt:lpstr>
      <vt:lpstr>PowerPoint Presentation</vt:lpstr>
      <vt:lpstr>What responsibilities does each party have?</vt:lpstr>
      <vt:lpstr>PowerPoint Presentation</vt:lpstr>
      <vt:lpstr>What responsibilities does each party have?</vt:lpstr>
      <vt:lpstr>PowerPoint Presentation</vt:lpstr>
      <vt:lpstr>What responsibilities does each party have?</vt:lpstr>
      <vt:lpstr>End of Quiz</vt:lpstr>
      <vt:lpstr>Three Key Points </vt:lpstr>
      <vt:lpstr>The Nitty Gritty</vt:lpstr>
      <vt:lpstr>Key Aspects of the Policy</vt:lpstr>
      <vt:lpstr>Questions the policy requires schools to answer…</vt:lpstr>
      <vt:lpstr>INDIVIDUAL HEALTHCARE PLANS</vt:lpstr>
      <vt:lpstr>Poll:  How many schools are confident in using Individual Healthcare Plans?  How many schools are confident that you follow DfE guidance?</vt:lpstr>
      <vt:lpstr>Common reactions</vt:lpstr>
      <vt:lpstr>Aims of the IHP</vt:lpstr>
      <vt:lpstr>What goes in an IHP?</vt:lpstr>
      <vt:lpstr>Most helpful when…</vt:lpstr>
      <vt:lpstr>Would you suggest this child an IHP?</vt:lpstr>
      <vt:lpstr>Individual Healthcare Plan or Risk Assessment?</vt:lpstr>
      <vt:lpstr>A good IHP will…</vt:lpstr>
      <vt:lpstr>Some examples</vt:lpstr>
      <vt:lpstr>Some common requests ...</vt:lpstr>
      <vt:lpstr>Questions</vt:lpstr>
      <vt:lpstr>How MNIS can support going forward</vt:lpstr>
      <vt:lpstr>PowerPoint Presentation</vt:lpstr>
      <vt:lpstr>Thank you for listening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THE NEEDS OF CHILDREN WITH MEDICAL CONDITIONS IN SCHOOLS</dc:title>
  <dc:creator>helen griffiths</dc:creator>
  <cp:lastModifiedBy>Teacher</cp:lastModifiedBy>
  <cp:revision>15</cp:revision>
  <dcterms:created xsi:type="dcterms:W3CDTF">2019-04-24T06:29:53Z</dcterms:created>
  <dcterms:modified xsi:type="dcterms:W3CDTF">2020-10-20T09:57:58Z</dcterms:modified>
</cp:coreProperties>
</file>